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1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4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5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78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3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2020 год</c:v>
                </c:pt>
                <c:pt idx="2">
                  <c:v>2019 год</c:v>
                </c:pt>
                <c:pt idx="3">
                  <c:v>к 2030 году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828000000</c:v>
                </c:pt>
                <c:pt idx="1">
                  <c:v>782000000</c:v>
                </c:pt>
                <c:pt idx="2">
                  <c:v>678000000</c:v>
                </c:pt>
                <c:pt idx="3">
                  <c:v>670000000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12-467E-B215-774616199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4035376"/>
        <c:axId val="1864034960"/>
      </c:barChart>
      <c:catAx>
        <c:axId val="186403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4034960"/>
        <c:crosses val="autoZero"/>
        <c:auto val="1"/>
        <c:lblAlgn val="ctr"/>
        <c:lblOffset val="100"/>
        <c:noMultiLvlLbl val="0"/>
      </c:catAx>
      <c:valAx>
        <c:axId val="186403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4035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>
                <a:solidFill>
                  <a:schemeClr val="bg1"/>
                </a:solidFill>
              </a:rPr>
              <a:t>Республика Беларусь</a:t>
            </a:r>
            <a:endParaRPr lang="ru-RU" baseline="0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428895605572831E-2"/>
          <c:y val="0.16458113571420893"/>
          <c:w val="0.8203069940803045"/>
          <c:h val="0.577124232782645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Республика Беларусь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E111-48D2-8F2F-4F821A68B295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E111-48D2-8F2F-4F821A68B295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E111-48D2-8F2F-4F821A68B29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E111-48D2-8F2F-4F821A68B29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</c:v>
                </c:pt>
                <c:pt idx="1">
                  <c:v>Технические культуры</c:v>
                </c:pt>
                <c:pt idx="2">
                  <c:v>Картофель и овощи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0.44</c:v>
                </c:pt>
                <c:pt idx="1">
                  <c:v>9.7000000000000003E-2</c:v>
                </c:pt>
                <c:pt idx="2">
                  <c:v>5.0000000000000001E-3</c:v>
                </c:pt>
                <c:pt idx="3">
                  <c:v>0.45800000000000002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111-48D2-8F2F-4F821A68B2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8.8962523868109239E-2"/>
          <c:y val="0.77398158368204373"/>
          <c:w val="0.82207478382264365"/>
          <c:h val="0.22114330591550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>
                <a:solidFill>
                  <a:schemeClr val="bg1"/>
                </a:solidFill>
              </a:rPr>
              <a:t>Витебская область</a:t>
            </a:r>
            <a:endParaRPr lang="ru-RU" baseline="0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6458113571420893"/>
          <c:w val="1"/>
          <c:h val="0.704041930189029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Республика Беларусь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31DA-4112-AFBF-70C0C8A9F536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31DA-4112-AFBF-70C0C8A9F5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Сельскохозяйственные земли</c:v>
                </c:pt>
                <c:pt idx="1">
                  <c:v>Остальные земли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0.33500000000000002</c:v>
                </c:pt>
                <c:pt idx="1">
                  <c:v>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DA-4112-AFBF-70C0C8A9F5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8.8962523868109239E-2"/>
          <c:y val="0.88339336960076653"/>
          <c:w val="0.82207478382264365"/>
          <c:h val="0.108971114349080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>
                <a:solidFill>
                  <a:schemeClr val="bg1"/>
                </a:solidFill>
              </a:rPr>
              <a:t>Витебская область</a:t>
            </a:r>
            <a:endParaRPr lang="ru-RU" baseline="0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428895605572831E-2"/>
          <c:y val="0.16458113571420893"/>
          <c:w val="0.8203069940803045"/>
          <c:h val="0.577124232782645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Витебская область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B0F3-4A61-88E0-1785FFC30145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B0F3-4A61-88E0-1785FFC3014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B0F3-4A61-88E0-1785FFC301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Сельскохозяйственные организации</c:v>
                </c:pt>
                <c:pt idx="1">
                  <c:v>Крестьянские (фермерские)</c:v>
                </c:pt>
                <c:pt idx="2">
                  <c:v>Личные подсобные и др.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0.877</c:v>
                </c:pt>
                <c:pt idx="1">
                  <c:v>0.04</c:v>
                </c:pt>
                <c:pt idx="2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F3-4A61-88E0-1785FFC301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8.8962523868109239E-2"/>
          <c:y val="0.77398158368204373"/>
          <c:w val="0.82207478382264365"/>
          <c:h val="0.22114330591550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>
                <a:solidFill>
                  <a:schemeClr val="bg1"/>
                </a:solidFill>
              </a:rPr>
              <a:t>Витебская область</a:t>
            </a:r>
            <a:endParaRPr lang="ru-RU" baseline="0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428895605572831E-2"/>
          <c:y val="0.16458113571420893"/>
          <c:w val="0.8203069940803045"/>
          <c:h val="0.577124232782645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Витебская область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53C0-4DF9-9317-5ED19B983476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53C0-4DF9-9317-5ED19B983476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53C0-4DF9-9317-5ED19B9834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53C0-4DF9-9317-5ED19B9834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</c:v>
                </c:pt>
                <c:pt idx="1">
                  <c:v>Технические культуры</c:v>
                </c:pt>
                <c:pt idx="2">
                  <c:v>Картофель и овощи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0.47</c:v>
                </c:pt>
                <c:pt idx="1">
                  <c:v>0.11</c:v>
                </c:pt>
                <c:pt idx="2">
                  <c:v>5.0000000000000001E-3</c:v>
                </c:pt>
                <c:pt idx="3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C0-4DF9-9317-5ED19B9834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8.8962523868109239E-2"/>
          <c:y val="0.77398158368204373"/>
          <c:w val="0.82207478382264365"/>
          <c:h val="0.22114330591550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baseline="0" dirty="0">
                <a:solidFill>
                  <a:schemeClr val="bg1"/>
                </a:solidFill>
              </a:rPr>
              <a:t>Сельскохозяйственная продукция  </a:t>
            </a:r>
            <a:r>
              <a:rPr lang="ru-RU" sz="2000" b="1" i="0" baseline="0" dirty="0" smtClean="0">
                <a:solidFill>
                  <a:schemeClr val="bg1"/>
                </a:solidFill>
              </a:rPr>
              <a:t/>
            </a:r>
            <a:br>
              <a:rPr lang="ru-RU" sz="2000" b="1" i="0" baseline="0" dirty="0" smtClean="0">
                <a:solidFill>
                  <a:schemeClr val="bg1"/>
                </a:solidFill>
              </a:rPr>
            </a:br>
            <a:r>
              <a:rPr lang="ru-RU" sz="2000" b="1" i="0" baseline="0" dirty="0" smtClean="0">
                <a:solidFill>
                  <a:schemeClr val="bg1"/>
                </a:solidFill>
              </a:rPr>
              <a:t>по </a:t>
            </a:r>
            <a:r>
              <a:rPr lang="ru-RU" sz="2000" b="1" i="0" baseline="0" dirty="0">
                <a:solidFill>
                  <a:schemeClr val="bg1"/>
                </a:solidFill>
              </a:rPr>
              <a:t>Республике Беларусь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6046467388510142"/>
          <c:w val="1"/>
          <c:h val="0.552766038395492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Сельскохозяйственная продукция  по Республике Беларусь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B5AB-46F2-A6C4-EE9561CA5BB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B5AB-46F2-A6C4-EE9561CA5BBE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B5AB-46F2-A6C4-EE9561CA5BB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Крупные товарные хозяйства</c:v>
                </c:pt>
                <c:pt idx="1">
                  <c:v>Личные подсобные хозяйства</c:v>
                </c:pt>
                <c:pt idx="2">
                  <c:v>Крестьянские (фермерские) хозяйства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 formatCode="0%">
                  <c:v>0.79</c:v>
                </c:pt>
                <c:pt idx="1">
                  <c:v>0.18099999999999999</c:v>
                </c:pt>
                <c:pt idx="2">
                  <c:v>2.9000000000000001E-2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AB-46F2-A6C4-EE9561CA5B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baseline="0" dirty="0">
                <a:solidFill>
                  <a:schemeClr val="bg1"/>
                </a:solidFill>
              </a:rPr>
              <a:t>Сельскохозяйственная продукция  </a:t>
            </a:r>
            <a:r>
              <a:rPr lang="ru-RU" sz="2000" b="1" i="0" baseline="0" dirty="0" smtClean="0">
                <a:solidFill>
                  <a:schemeClr val="bg1"/>
                </a:solidFill>
              </a:rPr>
              <a:t/>
            </a:r>
            <a:br>
              <a:rPr lang="ru-RU" sz="2000" b="1" i="0" baseline="0" dirty="0" smtClean="0">
                <a:solidFill>
                  <a:schemeClr val="bg1"/>
                </a:solidFill>
              </a:rPr>
            </a:br>
            <a:r>
              <a:rPr lang="ru-RU" sz="2000" b="1" i="0" baseline="0" dirty="0" smtClean="0">
                <a:solidFill>
                  <a:schemeClr val="bg1"/>
                </a:solidFill>
              </a:rPr>
              <a:t>по Витебской области</a:t>
            </a:r>
            <a:endParaRPr lang="ru-RU" sz="2000" b="1" i="0" baseline="0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6046467388510142"/>
          <c:w val="1"/>
          <c:h val="0.552766038395492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Сельскохозяйственная продукция  по Республике Беларусь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47E6-43E3-A072-419B55A4EC2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47E6-43E3-A072-419B55A4EC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Крупные товарные хозяйства</c:v>
                </c:pt>
                <c:pt idx="1">
                  <c:v>Личные и крестьянские хозяйства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 formatCode="0%">
                  <c:v>0.8</c:v>
                </c:pt>
                <c:pt idx="1">
                  <c:v>0.19600000000000001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7E6-43E3-A072-419B55A4EC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bg1"/>
                </a:solidFill>
              </a:rPr>
              <a:t>Распространение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недоедания, постсоветские</a:t>
            </a:r>
            <a:r>
              <a:rPr lang="ru-RU" baseline="0" dirty="0" smtClean="0">
                <a:solidFill>
                  <a:schemeClr val="bg1"/>
                </a:solidFill>
              </a:rPr>
              <a:t> страны</a:t>
            </a:r>
            <a:endParaRPr lang="ru-RU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распространение недоедания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Беларусь</c:v>
                </c:pt>
                <c:pt idx="1">
                  <c:v>Армения</c:v>
                </c:pt>
                <c:pt idx="2">
                  <c:v>Молдова</c:v>
                </c:pt>
                <c:pt idx="3">
                  <c:v>Грузия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2.5</c:v>
                </c:pt>
                <c:pt idx="1">
                  <c:v>3.5</c:v>
                </c:pt>
                <c:pt idx="2">
                  <c:v>6.7</c:v>
                </c:pt>
                <c:pt idx="3">
                  <c:v>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53-475D-8ED9-5469243236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529040"/>
        <c:axId val="1863532368"/>
      </c:barChart>
      <c:catAx>
        <c:axId val="186352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3532368"/>
        <c:crosses val="autoZero"/>
        <c:auto val="1"/>
        <c:lblAlgn val="ctr"/>
        <c:lblOffset val="100"/>
        <c:noMultiLvlLbl val="0"/>
      </c:catAx>
      <c:valAx>
        <c:axId val="1863532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3529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АФРИКА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E426-49D1-8966-8F67BC7FD0E8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E426-49D1-8966-8F67BC7FD0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Недостаток продовольствия</c:v>
                </c:pt>
                <c:pt idx="1">
                  <c:v>Остальное население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0.57899999999999996</c:v>
                </c:pt>
                <c:pt idx="1">
                  <c:v>0.42099999999999999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26-49D1-8966-8F67BC7FD0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Латинская Америка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741B-4FC0-B2C2-528A83EF63C7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741B-4FC0-B2C2-528A83EF63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Недостаток продовольствия</c:v>
                </c:pt>
                <c:pt idx="1">
                  <c:v>Остальное население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0.40600000000000003</c:v>
                </c:pt>
                <c:pt idx="1">
                  <c:v>0.59399999999999997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1B-4FC0-B2C2-528A83EF63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АЗИЯ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BBF9-4519-ABEB-DF078D76841A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BBF9-4519-ABEB-DF078D76841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Недостаток продовольствия</c:v>
                </c:pt>
                <c:pt idx="1">
                  <c:v>Остальное население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0.246</c:v>
                </c:pt>
                <c:pt idx="1">
                  <c:v>0.754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F9-4519-ABEB-DF078D7684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ОКЕАНИЯ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8B99-4FAB-8958-465BB2322E85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8B99-4FAB-8958-465BB2322E85}"/>
              </c:ext>
            </c:extLst>
          </c:dPt>
          <c:dLbls>
            <c:dLbl>
              <c:idx val="0"/>
              <c:layout>
                <c:manualLayout>
                  <c:x val="0.14957426090906661"/>
                  <c:y val="4.712914020198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99-4FAB-8958-465BB2322E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Недостаток продовольствия</c:v>
                </c:pt>
                <c:pt idx="1">
                  <c:v>Остальное население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0.13</c:v>
                </c:pt>
                <c:pt idx="1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B99-4FAB-8958-465BB2322E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Северная Америка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/>
              <a:t>Европа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Северная Америка и Европа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89F0-4A1B-89EB-E66B091ACE3E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89F0-4A1B-89EB-E66B091ACE3E}"/>
              </c:ext>
            </c:extLst>
          </c:dPt>
          <c:dLbls>
            <c:dLbl>
              <c:idx val="0"/>
              <c:layout>
                <c:manualLayout>
                  <c:x val="0.14144539480424353"/>
                  <c:y val="-1.38006149166655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F0-4A1B-89EB-E66B091ACE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Недостаток продовольствия</c:v>
                </c:pt>
                <c:pt idx="1">
                  <c:v>Остальное население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0.08</c:v>
                </c:pt>
                <c:pt idx="1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F0-4A1B-89EB-E66B091ACE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>
                <a:solidFill>
                  <a:schemeClr val="bg1"/>
                </a:solidFill>
              </a:rPr>
              <a:t>Республика Беларусь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6458113571420893"/>
          <c:w val="1"/>
          <c:h val="0.704041930189029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Республика Беларусь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31DA-4112-AFBF-70C0C8A9F536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31DA-4112-AFBF-70C0C8A9F5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Сельскохозяйственные земли</c:v>
                </c:pt>
                <c:pt idx="1">
                  <c:v>Остальные земли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0.42</c:v>
                </c:pt>
                <c:pt idx="1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DA-4112-AFBF-70C0C8A9F5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8.8962523868109239E-2"/>
          <c:y val="0.88339336960076653"/>
          <c:w val="0.80419745889074334"/>
          <c:h val="0.103962765406488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>
                <a:solidFill>
                  <a:schemeClr val="bg1"/>
                </a:solidFill>
              </a:rPr>
              <a:t>Республика Беларусь</a:t>
            </a:r>
            <a:endParaRPr lang="ru-RU" baseline="0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428895605572831E-2"/>
          <c:y val="0.16458113571420893"/>
          <c:w val="0.8203069940803045"/>
          <c:h val="0.577124232782645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Республика Беларусь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B0F3-4A61-88E0-1785FFC30145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B0F3-4A61-88E0-1785FFC3014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B0F3-4A61-88E0-1785FFC301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Сельскохозяйственные организации</c:v>
                </c:pt>
                <c:pt idx="1">
                  <c:v>Крестьянские (фермерские)</c:v>
                </c:pt>
                <c:pt idx="2">
                  <c:v>Личные подсобные и др.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0.88</c:v>
                </c:pt>
                <c:pt idx="1">
                  <c:v>0.03</c:v>
                </c:pt>
                <c:pt idx="2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F3-4A61-88E0-1785FFC301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8.8962523868109239E-2"/>
          <c:y val="0.77398158368204373"/>
          <c:w val="0.82207478382264365"/>
          <c:h val="0.22114330591550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>
    <cx:plotArea>
      <cx:plotAreaRegion/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/>
      </a:solidFill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96278-D2E8-4136-B768-A5AD285C3875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D741D-E140-48E7-BBD5-1F2FC4F6EC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704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78AB8-D283-4AAF-B1A2-8BFC1D57C4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CC6D05C-5B53-4739-8295-99409BA6EA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0C2224-CF1B-40C3-8CD5-0519DCE65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B5C17-5D6E-4D2C-9107-7559248C9609}" type="datetime1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108CE5-E216-498F-B24B-2153309F5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8AAE09-002D-499E-8698-EECA59375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3A8CDB-B1A1-46B3-A111-05D6F40B49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3989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FC4B5-BE98-413A-AB71-1710795F4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C6E728-4D95-48BF-A9D8-88DD7F6FF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85B992-F262-475E-AC28-AFDC5F08B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B298-E870-4FE5-B755-CB1B28DF1322}" type="datetime1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7134B4-041E-430F-B0CE-31D1261CF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68CDA6-4DEB-477F-8E0E-F162DF1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22607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0790ACC-5D34-4909-A8D5-558356C1B5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34F58E-671D-45B2-8EB3-2734548F35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BC7C27-08BF-4502-A7C2-8C8087B8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F099D-1B66-433E-89EC-C04D0B0F052B}" type="datetime1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F95462-8463-4B4C-B0E1-57BA022C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BE84-A0E9-4736-9EA7-2EA51F3CD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744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128F1-7726-4714-AB3B-732C7949A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4C43EB-CB00-4CA7-80F1-C16D3DEA3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06F51A-E087-4095-A184-4E27C74C5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F0C8-C2A0-493C-B23C-E51C4E0DC78F}" type="datetime1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7C1F6A-D07C-4378-ADDF-FDA330B72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88557C-9882-43DF-AD03-F29B661F0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8302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98AA8-70EB-4E3D-9D8B-58217D3FF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FFCB9F-7CB7-4035-8C6E-8A3049E12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AF43A8-BF62-40A4-9556-794B3CFF3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28283-8631-4821-982A-076EAA1F6DC9}" type="datetime1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2A8195-07C6-47A9-8396-6F3F91A13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78F98F-E2EE-40C7-8294-55F8BA4A4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9276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56DE4C-9EBE-4B1F-8BBE-8956FDA71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D2A9DC-6AA0-403B-A44E-22F0AE2611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225E06-52DD-488B-A976-26124517B7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C00E7C-B121-48AC-B524-C3F2296B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B2A7-2C0F-4109-8745-F3938D9BB0D5}" type="datetime1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C5E9830-E17A-4885-B812-0361242B7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BE36DD-E6C3-419D-82F9-79E1007EB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67107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6F9F9A-8C02-4C33-8406-65757EF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7F4CE4-9869-4C31-9B0B-9E911DC3A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083D59-5654-4B13-9FA5-9750627B3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02F52A-96EA-40E0-91DA-B685D2166C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679808E-DC23-46CB-BE53-8F6AE84C23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BFB2F62-F3E5-448B-863E-FEC4C4FAB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751C-0366-4A6B-9C9E-8C2823CC23B3}" type="datetime1">
              <a:rPr lang="ru-RU" smtClean="0"/>
              <a:t>17.10.2022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19D858F-90A4-4497-A59A-A38219E7E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8AFA479-BB5A-44CC-A16F-8A6BBA766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03523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798F9-7B04-4DA6-84EA-43A7E4532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598D51E-889E-4D17-9335-DA01C922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9CD3-2B5C-4C48-9796-40AC6DF8E824}" type="datetime1">
              <a:rPr lang="ru-RU" smtClean="0"/>
              <a:t>17.10.2022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55066FF-675B-435C-9D71-F82D676B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BED29E8-F348-49C8-A69A-119B91BC1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6655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9271DD6-A573-42A2-80AB-AC9002FB0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A08B-89A2-4BE5-8F93-C673C79AE899}" type="datetime1">
              <a:rPr lang="ru-RU" smtClean="0"/>
              <a:t>17.10.2022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BDD0BF1-2056-4258-96C2-217DAA774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515352-FF8D-4AE6-B7C1-539A60DF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36468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06BF9A-DB6E-48FE-9F01-A54B641EF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08EF6E-5664-4EEE-91D8-88EEA000B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AB752E9-19B5-404F-9E20-4F5ED7A2A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1CE65-37AB-4B3D-B5D3-12B347EFA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BBC7-AC51-421B-851D-21A15BB222B2}" type="datetime1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C19B24-4933-4A77-9AED-574286D76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D576B10-86D9-4433-8DC3-07AAEC33F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851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AF10-8179-4922-9129-5472327AD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0C687FC-4FE7-44F9-8C9E-612D9BAECA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6EE98F-B2E0-4E35-A5F4-029E3992F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143C59-7348-4077-AF7F-BEB534532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79B66-2004-46EA-9F48-E5BE5CBEFEEE}" type="datetime1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A6E064-AA8B-495A-9813-23C0CCF86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BCDA5F-CAD5-481A-9DAB-1A692D7DA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08550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34DC17-8FE4-4C23-995A-C0DF0D685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14AACB-428F-4B3F-AA26-8731E3592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75A996-7ADF-49C0-9EC7-7675201B5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12117-CD0C-401B-AA79-A8361ACA2140}" type="datetime1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3986B4-3389-429E-8C71-DDDECA6E8A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FFD27C-FC5D-4FA7-944C-BEF1B9622A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1783C-24BF-4B52-B704-7F619350604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A5F002D-02C8-4DD1-827A-AA53F55DF74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53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2C4CF5-3086-4C9D-BF9B-261319D494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2589" y="1653631"/>
            <a:ext cx="5063706" cy="3134030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chemeClr val="bg1"/>
                </a:solidFill>
                <a:latin typeface="+mn-lt"/>
              </a:rPr>
              <a:t>ПРОДОВОЛЬСТВЕННАЯ </a:t>
            </a:r>
            <a:r>
              <a:rPr lang="ru-RU" sz="3800" b="1" dirty="0">
                <a:solidFill>
                  <a:schemeClr val="bg1"/>
                </a:solidFill>
                <a:latin typeface="+mn-lt"/>
              </a:rPr>
              <a:t>БЕЗОПАСНОСТЬ </a:t>
            </a:r>
            <a:br>
              <a:rPr lang="ru-RU" sz="3800" b="1" dirty="0">
                <a:solidFill>
                  <a:schemeClr val="bg1"/>
                </a:solidFill>
                <a:latin typeface="+mn-lt"/>
              </a:rPr>
            </a:br>
            <a:r>
              <a:rPr lang="ru-RU" sz="3800" b="1" dirty="0">
                <a:solidFill>
                  <a:schemeClr val="bg1"/>
                </a:solidFill>
                <a:latin typeface="+mn-lt"/>
              </a:rPr>
              <a:t>В РЕСПУБЛИКЕ </a:t>
            </a:r>
            <a:r>
              <a:rPr lang="ru-RU" sz="3800" b="1" dirty="0" smtClean="0">
                <a:solidFill>
                  <a:schemeClr val="bg1"/>
                </a:solidFill>
                <a:latin typeface="+mn-lt"/>
              </a:rPr>
              <a:t>БЕЛАРУСЬ</a:t>
            </a:r>
            <a:r>
              <a:rPr lang="ru-RU" sz="3800" b="1" dirty="0">
                <a:solidFill>
                  <a:schemeClr val="bg1"/>
                </a:solidFill>
                <a:latin typeface="+mn-lt"/>
              </a:rPr>
              <a:t/>
            </a:r>
            <a:br>
              <a:rPr lang="ru-RU" sz="3800" b="1" dirty="0">
                <a:solidFill>
                  <a:schemeClr val="bg1"/>
                </a:solidFill>
                <a:latin typeface="+mn-lt"/>
              </a:rPr>
            </a:br>
            <a:r>
              <a:rPr lang="ru-RU" sz="3800" b="1" dirty="0">
                <a:solidFill>
                  <a:schemeClr val="bg1"/>
                </a:solidFill>
                <a:latin typeface="+mn-lt"/>
              </a:rPr>
              <a:t>В УСЛОВИЯХ ЭКОНОМИЧЕСКИХ </a:t>
            </a:r>
            <a:r>
              <a:rPr lang="ru-RU" sz="3800" b="1" dirty="0" smtClean="0">
                <a:solidFill>
                  <a:schemeClr val="bg1"/>
                </a:solidFill>
                <a:latin typeface="+mn-lt"/>
              </a:rPr>
              <a:t>САНКЦИЙ</a:t>
            </a:r>
            <a:endParaRPr lang="ru-RU" sz="3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019909" y="4597889"/>
            <a:ext cx="8172091" cy="1492371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ea typeface="+mj-ea"/>
                <a:cs typeface="+mj-cs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sz="2600" b="1" dirty="0" smtClean="0">
                <a:solidFill>
                  <a:schemeClr val="bg1"/>
                </a:solidFill>
                <a:ea typeface="+mj-ea"/>
                <a:cs typeface="+mj-cs"/>
              </a:rPr>
              <a:t>ИМПОРТОЗАМЕЩЕНИЕ </a:t>
            </a:r>
            <a:r>
              <a:rPr lang="ru-RU" sz="2600" b="1" dirty="0">
                <a:solidFill>
                  <a:schemeClr val="bg1"/>
                </a:solidFill>
                <a:ea typeface="+mj-ea"/>
                <a:cs typeface="+mj-cs"/>
              </a:rPr>
              <a:t>КАК НАЦИОНАЛЬНЫЙ ПРОЕКТ </a:t>
            </a:r>
            <a:br>
              <a:rPr lang="ru-RU" sz="2600" b="1" dirty="0">
                <a:solidFill>
                  <a:schemeClr val="bg1"/>
                </a:solidFill>
                <a:ea typeface="+mj-ea"/>
                <a:cs typeface="+mj-cs"/>
              </a:rPr>
            </a:br>
            <a:r>
              <a:rPr lang="ru-RU" sz="2600" b="1" dirty="0">
                <a:solidFill>
                  <a:schemeClr val="bg1"/>
                </a:solidFill>
                <a:ea typeface="+mj-ea"/>
                <a:cs typeface="+mj-cs"/>
              </a:rPr>
              <a:t>И КОМПЛЕКСНАЯ СТРАТЕГИЯ РАЗВИТИЯ ЭКОНОМИКИ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747" y="491705"/>
            <a:ext cx="3755367" cy="3357924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7265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57105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СОСТОЯНИЕ ПРОДОВОЛЬСТВЕННОЙ БЕЗОПАСНОСТИ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0240" y="1082627"/>
            <a:ext cx="2450969" cy="29411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 Глобальном </a:t>
            </a:r>
            <a:r>
              <a:rPr lang="ru-RU" b="1" dirty="0"/>
              <a:t>рейтинге продовольственной </a:t>
            </a:r>
            <a:r>
              <a:rPr lang="ru-RU" b="1" dirty="0" smtClean="0"/>
              <a:t>безопасности</a:t>
            </a:r>
            <a:r>
              <a:rPr lang="ru-RU" dirty="0" smtClean="0"/>
              <a:t> </a:t>
            </a:r>
            <a:r>
              <a:rPr lang="ru-RU" b="1" dirty="0"/>
              <a:t>Беларусь занимает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36-е </a:t>
            </a:r>
            <a:r>
              <a:rPr lang="ru-RU" b="1" dirty="0"/>
              <a:t>место среди        113 </a:t>
            </a:r>
            <a:r>
              <a:rPr lang="ru-RU" b="1" dirty="0" smtClean="0"/>
              <a:t>государств.</a:t>
            </a:r>
            <a:br>
              <a:rPr lang="ru-RU" b="1" dirty="0" smtClean="0"/>
            </a:br>
            <a:r>
              <a:rPr lang="ru-RU" b="1" dirty="0" smtClean="0"/>
              <a:t>(2-е среди стран СНГ)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42994" y="1163909"/>
            <a:ext cx="7183224" cy="68045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УРОВЕНЬ САМООБЕСПЕЧЕНИЯ БЕЛАРУСИ ПО ОСНОВНЫМ ВИДАМ ТОВАРОВ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58033" y="2098884"/>
            <a:ext cx="4553146" cy="40574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Молочная продукция – 263,3%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6" idx="2"/>
            <a:endCxn id="9" idx="0"/>
          </p:cNvCxnSpPr>
          <p:nvPr/>
        </p:nvCxnSpPr>
        <p:spPr>
          <a:xfrm>
            <a:off x="7434606" y="1844361"/>
            <a:ext cx="0" cy="2545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158033" y="2759147"/>
            <a:ext cx="4553146" cy="37997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Масло растительное – 228,2%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endCxn id="13" idx="0"/>
          </p:cNvCxnSpPr>
          <p:nvPr/>
        </p:nvCxnSpPr>
        <p:spPr>
          <a:xfrm>
            <a:off x="7434606" y="2523478"/>
            <a:ext cx="0" cy="235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158033" y="3412501"/>
            <a:ext cx="4553146" cy="33135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Сахар – 154,4%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endCxn id="15" idx="0"/>
          </p:cNvCxnSpPr>
          <p:nvPr/>
        </p:nvCxnSpPr>
        <p:spPr>
          <a:xfrm>
            <a:off x="7434606" y="3176832"/>
            <a:ext cx="0" cy="235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158033" y="3978110"/>
            <a:ext cx="4553146" cy="36803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Мясо – 134,2%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endCxn id="17" idx="0"/>
          </p:cNvCxnSpPr>
          <p:nvPr/>
        </p:nvCxnSpPr>
        <p:spPr>
          <a:xfrm>
            <a:off x="7434606" y="3742441"/>
            <a:ext cx="0" cy="235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158033" y="4588300"/>
            <a:ext cx="4553146" cy="3745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Яйца – 263,3%</a:t>
            </a:r>
            <a:endParaRPr lang="ru-RU" dirty="0"/>
          </a:p>
        </p:txBody>
      </p:sp>
      <p:cxnSp>
        <p:nvCxnSpPr>
          <p:cNvPr id="20" name="Прямая со стрелкой 19"/>
          <p:cNvCxnSpPr>
            <a:endCxn id="19" idx="0"/>
          </p:cNvCxnSpPr>
          <p:nvPr/>
        </p:nvCxnSpPr>
        <p:spPr>
          <a:xfrm>
            <a:off x="7434606" y="4352631"/>
            <a:ext cx="0" cy="235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158033" y="5204980"/>
            <a:ext cx="4553146" cy="39454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Овощи и бахчевые – 263,3%</a:t>
            </a:r>
            <a:endParaRPr lang="ru-RU" dirty="0"/>
          </a:p>
        </p:txBody>
      </p:sp>
      <p:cxnSp>
        <p:nvCxnSpPr>
          <p:cNvPr id="22" name="Прямая со стрелкой 21"/>
          <p:cNvCxnSpPr>
            <a:endCxn id="21" idx="0"/>
          </p:cNvCxnSpPr>
          <p:nvPr/>
        </p:nvCxnSpPr>
        <p:spPr>
          <a:xfrm>
            <a:off x="7434606" y="4969311"/>
            <a:ext cx="0" cy="235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158033" y="5841680"/>
            <a:ext cx="4553146" cy="38001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Картофель – 100%</a:t>
            </a:r>
            <a:endParaRPr lang="ru-RU" dirty="0"/>
          </a:p>
        </p:txBody>
      </p:sp>
      <p:cxnSp>
        <p:nvCxnSpPr>
          <p:cNvPr id="26" name="Прямая со стрелкой 25"/>
          <p:cNvCxnSpPr>
            <a:endCxn id="25" idx="0"/>
          </p:cNvCxnSpPr>
          <p:nvPr/>
        </p:nvCxnSpPr>
        <p:spPr>
          <a:xfrm>
            <a:off x="7434606" y="5606011"/>
            <a:ext cx="0" cy="235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784" y="3629318"/>
            <a:ext cx="3444711" cy="344471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4" r="20318" b="7047"/>
          <a:stretch/>
        </p:blipFill>
        <p:spPr>
          <a:xfrm>
            <a:off x="10097678" y="3766199"/>
            <a:ext cx="2049533" cy="307231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51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57105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СОСТОЯНИЕ ПРОДОВОЛЬСТВЕННОЙ БЕЗОПАСНОСТИ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829557"/>
            <a:ext cx="5920033" cy="88611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Потребление продуктов </a:t>
            </a:r>
            <a:br>
              <a:rPr lang="ru-RU" sz="2600" dirty="0" smtClean="0"/>
            </a:br>
            <a:r>
              <a:rPr lang="ru-RU" sz="2600" dirty="0" smtClean="0"/>
              <a:t>в среднем в год (статистика по стране)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71966" y="829557"/>
            <a:ext cx="5920033" cy="88611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Потребление продуктов </a:t>
            </a:r>
            <a:br>
              <a:rPr lang="ru-RU" sz="2600" dirty="0" smtClean="0"/>
            </a:br>
            <a:r>
              <a:rPr lang="ru-RU" sz="2600" dirty="0" smtClean="0"/>
              <a:t>в среднем в год (статистика по области)</a:t>
            </a:r>
            <a:endParaRPr lang="ru-RU" sz="2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894788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Мясо и мясопродукты – 100 кг;</a:t>
            </a:r>
            <a:endParaRPr lang="ru-RU" dirty="0"/>
          </a:p>
        </p:txBody>
      </p:sp>
      <p:cxnSp>
        <p:nvCxnSpPr>
          <p:cNvPr id="9" name="Прямая со стрелкой 8"/>
          <p:cNvCxnSpPr>
            <a:stCxn id="5" idx="2"/>
            <a:endCxn id="7" idx="0"/>
          </p:cNvCxnSpPr>
          <p:nvPr/>
        </p:nvCxnSpPr>
        <p:spPr>
          <a:xfrm>
            <a:off x="2960017" y="1715676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0" y="2507533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Молоко и молокопродукты – 237 кг;</a:t>
            </a:r>
            <a:endParaRPr lang="ru-RU" dirty="0"/>
          </a:p>
        </p:txBody>
      </p:sp>
      <p:cxnSp>
        <p:nvCxnSpPr>
          <p:cNvPr id="12" name="Прямая со стрелкой 11"/>
          <p:cNvCxnSpPr>
            <a:endCxn id="11" idx="0"/>
          </p:cNvCxnSpPr>
          <p:nvPr/>
        </p:nvCxnSpPr>
        <p:spPr>
          <a:xfrm>
            <a:off x="2960017" y="2328421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3120278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Фрукты, ягоды, продукты их переработки – 170 кг;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endCxn id="13" idx="0"/>
          </p:cNvCxnSpPr>
          <p:nvPr/>
        </p:nvCxnSpPr>
        <p:spPr>
          <a:xfrm>
            <a:off x="2960017" y="2941166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0" y="3733023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Картофель и </a:t>
            </a:r>
            <a:r>
              <a:rPr lang="ru-RU" dirty="0" err="1" smtClean="0"/>
              <a:t>картофелепродукты</a:t>
            </a:r>
            <a:r>
              <a:rPr lang="ru-RU" dirty="0" smtClean="0"/>
              <a:t> – 159 кг;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endCxn id="15" idx="0"/>
          </p:cNvCxnSpPr>
          <p:nvPr/>
        </p:nvCxnSpPr>
        <p:spPr>
          <a:xfrm>
            <a:off x="2960017" y="3553911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0" y="4364630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Хлебопродукты – 77 кг;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endCxn id="17" idx="0"/>
          </p:cNvCxnSpPr>
          <p:nvPr/>
        </p:nvCxnSpPr>
        <p:spPr>
          <a:xfrm>
            <a:off x="2960017" y="4185518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4986810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Сахар – 39,9 кг;</a:t>
            </a:r>
            <a:endParaRPr lang="ru-RU" dirty="0"/>
          </a:p>
        </p:txBody>
      </p:sp>
      <p:cxnSp>
        <p:nvCxnSpPr>
          <p:cNvPr id="20" name="Прямая со стрелкой 19"/>
          <p:cNvCxnSpPr>
            <a:endCxn id="19" idx="0"/>
          </p:cNvCxnSpPr>
          <p:nvPr/>
        </p:nvCxnSpPr>
        <p:spPr>
          <a:xfrm>
            <a:off x="2960017" y="4807698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0" y="5608990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Масло растительное – 17,8 кг;</a:t>
            </a:r>
            <a:endParaRPr lang="ru-RU" dirty="0"/>
          </a:p>
        </p:txBody>
      </p:sp>
      <p:cxnSp>
        <p:nvCxnSpPr>
          <p:cNvPr id="22" name="Прямая со стрелкой 21"/>
          <p:cNvCxnSpPr>
            <a:endCxn id="21" idx="0"/>
          </p:cNvCxnSpPr>
          <p:nvPr/>
        </p:nvCxnSpPr>
        <p:spPr>
          <a:xfrm>
            <a:off x="2960017" y="5429878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0" y="6231173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Яйца – 266 шт.</a:t>
            </a:r>
            <a:endParaRPr lang="ru-RU" dirty="0"/>
          </a:p>
        </p:txBody>
      </p:sp>
      <p:cxnSp>
        <p:nvCxnSpPr>
          <p:cNvPr id="24" name="Прямая со стрелкой 23"/>
          <p:cNvCxnSpPr>
            <a:endCxn id="23" idx="0"/>
          </p:cNvCxnSpPr>
          <p:nvPr/>
        </p:nvCxnSpPr>
        <p:spPr>
          <a:xfrm>
            <a:off x="2960017" y="6052061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6271967" y="1904215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Мясо и мясопродукты – 83 кг;</a:t>
            </a:r>
            <a:endParaRPr lang="ru-RU" dirty="0"/>
          </a:p>
        </p:txBody>
      </p:sp>
      <p:cxnSp>
        <p:nvCxnSpPr>
          <p:cNvPr id="26" name="Прямая со стрелкой 25"/>
          <p:cNvCxnSpPr>
            <a:endCxn id="25" idx="0"/>
          </p:cNvCxnSpPr>
          <p:nvPr/>
        </p:nvCxnSpPr>
        <p:spPr>
          <a:xfrm>
            <a:off x="9231984" y="1725103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6271967" y="2516960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Молоко и молокопродукты – 314 кг;</a:t>
            </a:r>
            <a:endParaRPr lang="ru-RU" dirty="0"/>
          </a:p>
        </p:txBody>
      </p:sp>
      <p:cxnSp>
        <p:nvCxnSpPr>
          <p:cNvPr id="28" name="Прямая со стрелкой 27"/>
          <p:cNvCxnSpPr>
            <a:endCxn id="27" idx="0"/>
          </p:cNvCxnSpPr>
          <p:nvPr/>
        </p:nvCxnSpPr>
        <p:spPr>
          <a:xfrm>
            <a:off x="9231984" y="2337848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6271967" y="3129705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Фрукты, ягоды, продукты их переработки – 71 кг;</a:t>
            </a:r>
            <a:endParaRPr lang="ru-RU" dirty="0"/>
          </a:p>
        </p:txBody>
      </p:sp>
      <p:cxnSp>
        <p:nvCxnSpPr>
          <p:cNvPr id="30" name="Прямая со стрелкой 29"/>
          <p:cNvCxnSpPr>
            <a:endCxn id="29" idx="0"/>
          </p:cNvCxnSpPr>
          <p:nvPr/>
        </p:nvCxnSpPr>
        <p:spPr>
          <a:xfrm>
            <a:off x="9231984" y="2950593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6271967" y="3742450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Картофель и </a:t>
            </a:r>
            <a:r>
              <a:rPr lang="ru-RU" dirty="0" err="1" smtClean="0"/>
              <a:t>картофелепродукты</a:t>
            </a:r>
            <a:r>
              <a:rPr lang="ru-RU" dirty="0" smtClean="0"/>
              <a:t> – 63 кг;</a:t>
            </a:r>
            <a:endParaRPr lang="ru-RU" dirty="0"/>
          </a:p>
        </p:txBody>
      </p:sp>
      <p:cxnSp>
        <p:nvCxnSpPr>
          <p:cNvPr id="32" name="Прямая со стрелкой 31"/>
          <p:cNvCxnSpPr>
            <a:endCxn id="31" idx="0"/>
          </p:cNvCxnSpPr>
          <p:nvPr/>
        </p:nvCxnSpPr>
        <p:spPr>
          <a:xfrm>
            <a:off x="9231984" y="3563338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271967" y="4374057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Хлебопродукты – 84 кг;</a:t>
            </a:r>
            <a:endParaRPr lang="ru-RU" dirty="0"/>
          </a:p>
        </p:txBody>
      </p:sp>
      <p:cxnSp>
        <p:nvCxnSpPr>
          <p:cNvPr id="34" name="Прямая со стрелкой 33"/>
          <p:cNvCxnSpPr>
            <a:endCxn id="33" idx="0"/>
          </p:cNvCxnSpPr>
          <p:nvPr/>
        </p:nvCxnSpPr>
        <p:spPr>
          <a:xfrm>
            <a:off x="9231984" y="4194945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6271967" y="4996237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Сахар – 29 кг;</a:t>
            </a:r>
            <a:endParaRPr lang="ru-RU" dirty="0"/>
          </a:p>
        </p:txBody>
      </p:sp>
      <p:cxnSp>
        <p:nvCxnSpPr>
          <p:cNvPr id="36" name="Прямая со стрелкой 35"/>
          <p:cNvCxnSpPr>
            <a:endCxn id="35" idx="0"/>
          </p:cNvCxnSpPr>
          <p:nvPr/>
        </p:nvCxnSpPr>
        <p:spPr>
          <a:xfrm>
            <a:off x="9231984" y="4817125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6271967" y="5618417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Масло растительное – 11 кг;</a:t>
            </a:r>
            <a:endParaRPr lang="ru-RU" dirty="0"/>
          </a:p>
        </p:txBody>
      </p:sp>
      <p:cxnSp>
        <p:nvCxnSpPr>
          <p:cNvPr id="38" name="Прямая со стрелкой 37"/>
          <p:cNvCxnSpPr>
            <a:endCxn id="37" idx="0"/>
          </p:cNvCxnSpPr>
          <p:nvPr/>
        </p:nvCxnSpPr>
        <p:spPr>
          <a:xfrm>
            <a:off x="9231984" y="5439305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6271967" y="6240600"/>
            <a:ext cx="5920033" cy="433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Яйца – 238 шт.</a:t>
            </a:r>
            <a:endParaRPr lang="ru-RU" dirty="0"/>
          </a:p>
        </p:txBody>
      </p:sp>
      <p:cxnSp>
        <p:nvCxnSpPr>
          <p:cNvPr id="40" name="Прямая со стрелкой 39"/>
          <p:cNvCxnSpPr>
            <a:endCxn id="39" idx="0"/>
          </p:cNvCxnSpPr>
          <p:nvPr/>
        </p:nvCxnSpPr>
        <p:spPr>
          <a:xfrm>
            <a:off x="9231984" y="6061488"/>
            <a:ext cx="0" cy="179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15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3316" y="79830"/>
            <a:ext cx="1150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4000" b="1" dirty="0">
                <a:solidFill>
                  <a:schemeClr val="bg1"/>
                </a:solidFill>
                <a:ea typeface="+mj-ea"/>
                <a:cs typeface="+mj-cs"/>
              </a:rPr>
              <a:t>П</a:t>
            </a:r>
            <a:r>
              <a:rPr lang="ru-RU" sz="4000" b="1" dirty="0" smtClean="0">
                <a:solidFill>
                  <a:schemeClr val="bg1"/>
                </a:solidFill>
                <a:ea typeface="+mj-ea"/>
                <a:cs typeface="+mj-cs"/>
              </a:rPr>
              <a:t>еречень </a:t>
            </a:r>
            <a:r>
              <a:rPr lang="ru-RU" sz="4000" b="1" dirty="0">
                <a:solidFill>
                  <a:schemeClr val="bg1"/>
                </a:solidFill>
                <a:ea typeface="+mj-ea"/>
                <a:cs typeface="+mj-cs"/>
              </a:rPr>
              <a:t>социально значимых товаров, цены </a:t>
            </a:r>
            <a:r>
              <a:rPr lang="ru-RU" sz="4000" b="1" dirty="0" smtClean="0">
                <a:solidFill>
                  <a:schemeClr val="bg1"/>
                </a:solidFill>
                <a:ea typeface="+mj-ea"/>
                <a:cs typeface="+mj-cs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ea typeface="+mj-ea"/>
                <a:cs typeface="+mj-cs"/>
              </a:rPr>
            </a:br>
            <a:r>
              <a:rPr lang="ru-RU" sz="4000" b="1" dirty="0" smtClean="0">
                <a:solidFill>
                  <a:schemeClr val="bg1"/>
                </a:solidFill>
                <a:ea typeface="+mj-ea"/>
                <a:cs typeface="+mj-cs"/>
              </a:rPr>
              <a:t>на </a:t>
            </a:r>
            <a:r>
              <a:rPr lang="ru-RU" sz="4000" b="1" dirty="0">
                <a:solidFill>
                  <a:schemeClr val="bg1"/>
                </a:solidFill>
                <a:ea typeface="+mj-ea"/>
                <a:cs typeface="+mj-cs"/>
              </a:rPr>
              <a:t>которые регулируются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0829" y="1280159"/>
            <a:ext cx="11953188" cy="98981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Для поддержания ценовой стабильности на потребительском рынке, исключения спекулятивного роста цен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 </a:t>
            </a:r>
            <a:r>
              <a:rPr lang="ru-RU" sz="2000" dirty="0"/>
              <a:t>возможного дефицита отдельных товаров Правительством принято постановление от 7 апреля 2022 г.</a:t>
            </a:r>
            <a:br>
              <a:rPr lang="ru-RU" sz="2000" dirty="0"/>
            </a:br>
            <a:r>
              <a:rPr lang="ru-RU" sz="2000" dirty="0"/>
              <a:t>№ 214 ”О регулировании цен“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02297" y="2479249"/>
            <a:ext cx="2766767" cy="421378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 перечень включены </a:t>
            </a:r>
            <a:r>
              <a:rPr lang="ru-RU" sz="2000" dirty="0"/>
              <a:t>рыба свежемороженая, мясо (говядина и свинина), мясо кур, молоко, кефир, сметана, творог, сыры, масло растительное, мука пшеничная, сахар белый, соль поваренная пищевая, детское питание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(</a:t>
            </a:r>
            <a:r>
              <a:rPr lang="ru-RU" sz="2000" dirty="0"/>
              <a:t>сухие смеси, каши, консервы), свежий картофель, яблоки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85880" y="2479250"/>
            <a:ext cx="8319155" cy="196077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Прирост индекса потребительских цен к июлю 2022 г. составил </a:t>
            </a:r>
            <a:r>
              <a:rPr lang="ru-RU" sz="2400" dirty="0" smtClean="0"/>
              <a:t>0,1% </a:t>
            </a:r>
            <a:r>
              <a:rPr lang="ru-RU" sz="2400" dirty="0"/>
              <a:t>(</a:t>
            </a:r>
            <a:r>
              <a:rPr lang="ru-RU" sz="2400" dirty="0" smtClean="0"/>
              <a:t>0,5% </a:t>
            </a:r>
            <a:r>
              <a:rPr lang="ru-RU" sz="2400" dirty="0"/>
              <a:t>в июле), к декабрю 2021 г. – </a:t>
            </a:r>
            <a:r>
              <a:rPr lang="ru-RU" sz="2400" dirty="0" smtClean="0"/>
              <a:t>13,8%, </a:t>
            </a:r>
            <a:br>
              <a:rPr lang="ru-RU" sz="2400" dirty="0" smtClean="0"/>
            </a:br>
            <a:r>
              <a:rPr lang="ru-RU" sz="2400" dirty="0" smtClean="0"/>
              <a:t>в </a:t>
            </a:r>
            <a:r>
              <a:rPr lang="ru-RU" sz="2400" dirty="0"/>
              <a:t>годовом выражении – 17,9 </a:t>
            </a:r>
            <a:r>
              <a:rPr lang="ru-RU" sz="2400" dirty="0" smtClean="0"/>
              <a:t>%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85880" y="4649303"/>
            <a:ext cx="8319155" cy="196077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/>
              <a:t>Индекс потребительских цен на товары и услуги в Витебской области сложился на уровне </a:t>
            </a:r>
            <a:r>
              <a:rPr lang="ru-RU" sz="2200" dirty="0" smtClean="0"/>
              <a:t>112,4% </a:t>
            </a:r>
            <a:r>
              <a:rPr lang="ru-RU" sz="2200" dirty="0"/>
              <a:t>при республиканском показателе – </a:t>
            </a:r>
            <a:r>
              <a:rPr lang="ru-RU" sz="2200" dirty="0" smtClean="0"/>
              <a:t>113,8%, </a:t>
            </a:r>
            <a:br>
              <a:rPr lang="ru-RU" sz="2200" dirty="0" smtClean="0"/>
            </a:br>
            <a:r>
              <a:rPr lang="ru-RU" sz="2200" dirty="0" smtClean="0"/>
              <a:t>в </a:t>
            </a:r>
            <a:r>
              <a:rPr lang="ru-RU" sz="2200" dirty="0"/>
              <a:t>том числе по продовольственным товарам – </a:t>
            </a:r>
            <a:r>
              <a:rPr lang="ru-RU" sz="2200" dirty="0" smtClean="0"/>
              <a:t>112,4% </a:t>
            </a:r>
            <a:r>
              <a:rPr lang="ru-RU" sz="2200" dirty="0"/>
              <a:t>(</a:t>
            </a:r>
            <a:r>
              <a:rPr lang="ru-RU" sz="2200" dirty="0" smtClean="0"/>
              <a:t>112,7%), </a:t>
            </a:r>
            <a:r>
              <a:rPr lang="ru-RU" sz="2200" dirty="0"/>
              <a:t>непродовольственным товарам – </a:t>
            </a:r>
            <a:r>
              <a:rPr lang="ru-RU" sz="2200" dirty="0" smtClean="0"/>
              <a:t>114,9% </a:t>
            </a:r>
            <a:r>
              <a:rPr lang="ru-RU" sz="2200" dirty="0"/>
              <a:t>(</a:t>
            </a:r>
            <a:r>
              <a:rPr lang="ru-RU" sz="2200" dirty="0" smtClean="0"/>
              <a:t>118,2%), </a:t>
            </a:r>
            <a:r>
              <a:rPr lang="ru-RU" sz="2200" dirty="0"/>
              <a:t>услугам – </a:t>
            </a:r>
            <a:r>
              <a:rPr lang="ru-RU" sz="2200" dirty="0" smtClean="0"/>
              <a:t>109.3%</a:t>
            </a:r>
            <a:endParaRPr lang="ru-RU" sz="2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7721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e-BY" sz="4000" b="1" dirty="0">
                <a:solidFill>
                  <a:schemeClr val="bg1"/>
                </a:solidFill>
                <a:latin typeface="+mn-lt"/>
              </a:rPr>
              <a:t>Производство основных видов сельскохозяйственной продукции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1" y="1976012"/>
            <a:ext cx="3697637" cy="31993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3195687"/>
            <a:ext cx="2216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Производство сельхозпродукции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на душу населения в 2021 г.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1946242" y="1702472"/>
            <a:ext cx="2852000" cy="3706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054284" y="2723607"/>
            <a:ext cx="1782885" cy="2791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16" idx="1"/>
          </p:cNvCxnSpPr>
          <p:nvPr/>
        </p:nvCxnSpPr>
        <p:spPr>
          <a:xfrm>
            <a:off x="3198542" y="3981393"/>
            <a:ext cx="1599699" cy="300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17" idx="1"/>
          </p:cNvCxnSpPr>
          <p:nvPr/>
        </p:nvCxnSpPr>
        <p:spPr>
          <a:xfrm>
            <a:off x="2876602" y="4914226"/>
            <a:ext cx="1921639" cy="2507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798242" y="1215343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797 кг зерна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98241" y="2358787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517 кг картофеля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98241" y="3511815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184 кг картофеля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98241" y="4665373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841 кг молока</a:t>
            </a:r>
            <a:endParaRPr lang="ru-RU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1687398" y="4911495"/>
            <a:ext cx="3149771" cy="14354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798240" y="5818931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135 кг мяса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89288" y="5690794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379 штук яиц</a:t>
            </a:r>
            <a:endParaRPr lang="ru-RU" dirty="0"/>
          </a:p>
        </p:txBody>
      </p:sp>
      <p:cxnSp>
        <p:nvCxnSpPr>
          <p:cNvPr id="28" name="Прямая со стрелкой 27"/>
          <p:cNvCxnSpPr>
            <a:endCxn id="27" idx="0"/>
          </p:cNvCxnSpPr>
          <p:nvPr/>
        </p:nvCxnSpPr>
        <p:spPr>
          <a:xfrm>
            <a:off x="688157" y="4798243"/>
            <a:ext cx="1086872" cy="8925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7795965" y="1215343"/>
            <a:ext cx="4301765" cy="55539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Беларусь занимает высокие позиции в мировом рейтинге производителей сельскохозяйственной продукции и </a:t>
            </a:r>
            <a:r>
              <a:rPr lang="ru-RU" sz="2400" b="1" dirty="0" smtClean="0"/>
              <a:t>продовольствия: </a:t>
            </a:r>
          </a:p>
          <a:p>
            <a:pPr algn="ctr"/>
            <a:r>
              <a:rPr lang="ru-RU" sz="2400" b="1" dirty="0" smtClean="0"/>
              <a:t>6-е </a:t>
            </a:r>
            <a:r>
              <a:rPr lang="ru-RU" sz="2400" b="1" dirty="0"/>
              <a:t>место по производству сухого обезжиренного молока,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10-е </a:t>
            </a:r>
            <a:r>
              <a:rPr lang="ru-RU" sz="2400" b="1" dirty="0"/>
              <a:t>место – масла животного,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12-е </a:t>
            </a:r>
            <a:r>
              <a:rPr lang="ru-RU" sz="2400" b="1" dirty="0"/>
              <a:t>место – картофеля,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15-е </a:t>
            </a:r>
            <a:r>
              <a:rPr lang="ru-RU" sz="2400" b="1" dirty="0"/>
              <a:t>место – сухого цельного </a:t>
            </a:r>
            <a:r>
              <a:rPr lang="ru-RU" sz="2400" b="1" dirty="0" smtClean="0"/>
              <a:t>молока,</a:t>
            </a:r>
          </a:p>
          <a:p>
            <a:pPr algn="ctr"/>
            <a:r>
              <a:rPr lang="ru-RU" sz="2400" b="1" dirty="0" smtClean="0"/>
              <a:t>16-е </a:t>
            </a:r>
            <a:r>
              <a:rPr lang="ru-RU" sz="2400" b="1" dirty="0"/>
              <a:t>место – масла рапсового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939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e-BY" sz="4000" b="1" dirty="0">
                <a:solidFill>
                  <a:schemeClr val="bg1"/>
                </a:solidFill>
                <a:latin typeface="+mn-lt"/>
              </a:rPr>
              <a:t>Производство основных видов сельскохозяйственной продукции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36569" y="1280159"/>
            <a:ext cx="9417377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 Витебской области в 2022 году </a:t>
            </a:r>
            <a:r>
              <a:rPr lang="ru-RU" sz="2800" dirty="0"/>
              <a:t>планируется </a:t>
            </a:r>
            <a:r>
              <a:rPr lang="ru-RU" sz="2800" dirty="0" smtClean="0"/>
              <a:t>произвести: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9516" y="2506815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65 тыс. тонн картофеля</a:t>
            </a:r>
          </a:p>
          <a:p>
            <a:pPr algn="ctr"/>
            <a:r>
              <a:rPr lang="ru-RU" dirty="0" smtClean="0"/>
              <a:t>(137,5% к 2021 г.)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5" idx="2"/>
            <a:endCxn id="6" idx="0"/>
          </p:cNvCxnSpPr>
          <p:nvPr/>
        </p:nvCxnSpPr>
        <p:spPr>
          <a:xfrm flipH="1">
            <a:off x="6245257" y="2158738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589988" y="2506815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25,8 тыс. тонн овощей</a:t>
            </a:r>
          </a:p>
          <a:p>
            <a:pPr algn="ctr"/>
            <a:r>
              <a:rPr lang="ru-RU" dirty="0" smtClean="0"/>
              <a:t>(101,9% к 2021 г.)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endCxn id="10" idx="0"/>
          </p:cNvCxnSpPr>
          <p:nvPr/>
        </p:nvCxnSpPr>
        <p:spPr>
          <a:xfrm flipH="1">
            <a:off x="2975729" y="2158738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182465" y="2506815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6,2 тыс. тонн плодов </a:t>
            </a:r>
            <a:br>
              <a:rPr lang="ru-RU" dirty="0" smtClean="0"/>
            </a:br>
            <a:r>
              <a:rPr lang="ru-RU" dirty="0" smtClean="0"/>
              <a:t>и ягод</a:t>
            </a:r>
          </a:p>
          <a:p>
            <a:pPr algn="ctr"/>
            <a:r>
              <a:rPr lang="ru-RU" dirty="0" smtClean="0"/>
              <a:t>(101,4% к 2021 г.)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endCxn id="12" idx="0"/>
          </p:cNvCxnSpPr>
          <p:nvPr/>
        </p:nvCxnSpPr>
        <p:spPr>
          <a:xfrm flipH="1">
            <a:off x="9568206" y="2158738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536568" y="3987223"/>
            <a:ext cx="9417377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 Республике Беларусь в 2022 году </a:t>
            </a:r>
            <a:r>
              <a:rPr lang="ru-RU" sz="2800" dirty="0"/>
              <a:t>планируется </a:t>
            </a:r>
            <a:r>
              <a:rPr lang="ru-RU" sz="2800" dirty="0" smtClean="0"/>
              <a:t>произвести: 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59515" y="5213879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934 тыс. тонн картофеля</a:t>
            </a:r>
          </a:p>
          <a:p>
            <a:pPr algn="ctr"/>
            <a:r>
              <a:rPr lang="ru-RU" dirty="0" smtClean="0"/>
              <a:t>(106% к 2021 г.)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14" idx="2"/>
            <a:endCxn id="15" idx="0"/>
          </p:cNvCxnSpPr>
          <p:nvPr/>
        </p:nvCxnSpPr>
        <p:spPr>
          <a:xfrm flipH="1">
            <a:off x="6245256" y="4865802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589987" y="5213879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560,6 тыс. тонн овощей</a:t>
            </a:r>
          </a:p>
          <a:p>
            <a:pPr algn="ctr"/>
            <a:r>
              <a:rPr lang="ru-RU" dirty="0" smtClean="0"/>
              <a:t>(103% к 2021 г.)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endCxn id="17" idx="0"/>
          </p:cNvCxnSpPr>
          <p:nvPr/>
        </p:nvCxnSpPr>
        <p:spPr>
          <a:xfrm flipH="1">
            <a:off x="2975728" y="4865802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8182464" y="5213879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184 тыс. тонн плодов </a:t>
            </a:r>
            <a:br>
              <a:rPr lang="ru-RU" dirty="0" smtClean="0"/>
            </a:br>
            <a:r>
              <a:rPr lang="ru-RU" dirty="0" smtClean="0"/>
              <a:t>и ягод</a:t>
            </a:r>
          </a:p>
          <a:p>
            <a:pPr algn="ctr"/>
            <a:r>
              <a:rPr lang="ru-RU" dirty="0" smtClean="0"/>
              <a:t>(100% к 2021 г.)</a:t>
            </a:r>
            <a:endParaRPr lang="ru-RU" dirty="0"/>
          </a:p>
        </p:txBody>
      </p:sp>
      <p:cxnSp>
        <p:nvCxnSpPr>
          <p:cNvPr id="20" name="Прямая со стрелкой 19"/>
          <p:cNvCxnSpPr>
            <a:endCxn id="19" idx="0"/>
          </p:cNvCxnSpPr>
          <p:nvPr/>
        </p:nvCxnSpPr>
        <p:spPr>
          <a:xfrm flipH="1">
            <a:off x="9568205" y="4865802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444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4"/>
          <a:stretch/>
        </p:blipFill>
        <p:spPr>
          <a:xfrm>
            <a:off x="0" y="2207653"/>
            <a:ext cx="12191999" cy="4650347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2468" y="-17910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e-BY" sz="4000" b="1" dirty="0" smtClean="0">
                <a:solidFill>
                  <a:schemeClr val="bg1"/>
                </a:solidFill>
                <a:latin typeface="+mn-lt"/>
              </a:rPr>
              <a:t>Предварительные итоги уборочной компании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1579" y="951792"/>
            <a:ext cx="9417377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</a:rPr>
              <a:t>По Республике Беларусь в намолочено: </a:t>
            </a:r>
            <a:endParaRPr lang="ru-RU" sz="36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1579" y="2178448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</a:rPr>
              <a:t>9 млн. тонн зерна</a:t>
            </a:r>
            <a:br>
              <a:rPr lang="ru-RU" sz="2400" b="1" dirty="0" smtClean="0">
                <a:ln>
                  <a:solidFill>
                    <a:schemeClr val="tx1"/>
                  </a:solidFill>
                </a:ln>
              </a:rPr>
            </a:br>
            <a:r>
              <a:rPr lang="ru-RU" sz="2400" b="1" dirty="0" smtClean="0">
                <a:ln>
                  <a:solidFill>
                    <a:schemeClr val="tx1"/>
                  </a:solidFill>
                </a:ln>
              </a:rPr>
              <a:t>(с учетом рапса)</a:t>
            </a:r>
            <a:endParaRPr lang="ru-RU" sz="2400" b="1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7" name="Прямая со стрелкой 6"/>
          <p:cNvCxnSpPr>
            <a:endCxn id="6" idx="0"/>
          </p:cNvCxnSpPr>
          <p:nvPr/>
        </p:nvCxnSpPr>
        <p:spPr>
          <a:xfrm flipH="1">
            <a:off x="2867320" y="1830371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879943" y="2178448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</a:rPr>
              <a:t>8,093 млн. тонн зерна</a:t>
            </a:r>
            <a:endParaRPr lang="ru-RU" sz="2400" b="1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9" name="Прямая со стрелкой 8"/>
          <p:cNvCxnSpPr>
            <a:endCxn id="8" idx="0"/>
          </p:cNvCxnSpPr>
          <p:nvPr/>
        </p:nvCxnSpPr>
        <p:spPr>
          <a:xfrm flipH="1">
            <a:off x="6265684" y="1830371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127475" y="2178448"/>
            <a:ext cx="2771481" cy="9992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</a:rPr>
              <a:t>Урожайность 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</a:rPr>
              <a:t>36,4 ц/га</a:t>
            </a:r>
            <a:endParaRPr lang="ru-RU" sz="2400" b="1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11" name="Прямая со стрелкой 10"/>
          <p:cNvCxnSpPr>
            <a:endCxn id="10" idx="0"/>
          </p:cNvCxnSpPr>
          <p:nvPr/>
        </p:nvCxnSpPr>
        <p:spPr>
          <a:xfrm flipH="1">
            <a:off x="9513216" y="1830371"/>
            <a:ext cx="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481579" y="3687137"/>
            <a:ext cx="9417377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</a:rPr>
              <a:t>В Витебской области намолочено: </a:t>
            </a:r>
            <a:endParaRPr lang="ru-RU" sz="36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81579" y="4913793"/>
            <a:ext cx="2771481" cy="16767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</a:rPr>
              <a:t>1,65 млн. тонн зерновых и зернобобовых</a:t>
            </a:r>
            <a:endParaRPr lang="ru-RU" sz="2800" b="1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14" name="Прямая со стрелкой 13"/>
          <p:cNvCxnSpPr>
            <a:endCxn id="13" idx="0"/>
          </p:cNvCxnSpPr>
          <p:nvPr/>
        </p:nvCxnSpPr>
        <p:spPr>
          <a:xfrm flipH="1">
            <a:off x="2867320" y="4565716"/>
            <a:ext cx="2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879943" y="4913793"/>
            <a:ext cx="2771481" cy="16767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</a:rPr>
              <a:t>83 тыс. тонн рапса</a:t>
            </a:r>
          </a:p>
        </p:txBody>
      </p:sp>
      <p:cxnSp>
        <p:nvCxnSpPr>
          <p:cNvPr id="16" name="Прямая со стрелкой 15"/>
          <p:cNvCxnSpPr>
            <a:endCxn id="15" idx="0"/>
          </p:cNvCxnSpPr>
          <p:nvPr/>
        </p:nvCxnSpPr>
        <p:spPr>
          <a:xfrm flipH="1">
            <a:off x="6265684" y="4565716"/>
            <a:ext cx="2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127475" y="4913793"/>
            <a:ext cx="2771481" cy="16767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</a:rPr>
              <a:t>Урожайность </a:t>
            </a:r>
            <a:endParaRPr lang="ru-RU" sz="2800" b="1" dirty="0" smtClean="0">
              <a:ln>
                <a:solidFill>
                  <a:schemeClr val="tx1"/>
                </a:solidFill>
              </a:ln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</a:rPr>
              <a:t>30,2 </a:t>
            </a:r>
            <a:r>
              <a:rPr lang="ru-RU" sz="2800" b="1" dirty="0">
                <a:ln>
                  <a:solidFill>
                    <a:schemeClr val="tx1"/>
                  </a:solidFill>
                </a:ln>
              </a:rPr>
              <a:t>ц/га</a:t>
            </a:r>
          </a:p>
        </p:txBody>
      </p:sp>
      <p:cxnSp>
        <p:nvCxnSpPr>
          <p:cNvPr id="18" name="Прямая со стрелкой 17"/>
          <p:cNvCxnSpPr>
            <a:endCxn id="17" idx="0"/>
          </p:cNvCxnSpPr>
          <p:nvPr/>
        </p:nvCxnSpPr>
        <p:spPr>
          <a:xfrm flipH="1">
            <a:off x="9513216" y="4565716"/>
            <a:ext cx="2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747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150829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be-BY" sz="4000" b="1" dirty="0" smtClean="0">
                <a:solidFill>
                  <a:schemeClr val="bg1"/>
                </a:solidFill>
                <a:latin typeface="+mn-lt"/>
              </a:rPr>
              <a:t>Внешняя торговля сельскохозяйственной продукцией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1579" y="951792"/>
            <a:ext cx="9417377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 2021 году экспорт сельхозпродукции составил: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6067" y="2169877"/>
            <a:ext cx="3074710" cy="161969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6,7 млрд. долларов США</a:t>
            </a:r>
            <a:endParaRPr lang="ru-RU" sz="2800" dirty="0"/>
          </a:p>
        </p:txBody>
      </p:sp>
      <p:cxnSp>
        <p:nvCxnSpPr>
          <p:cNvPr id="7" name="Прямая со стрелкой 6"/>
          <p:cNvCxnSpPr>
            <a:endCxn id="6" idx="0"/>
          </p:cNvCxnSpPr>
          <p:nvPr/>
        </p:nvCxnSpPr>
        <p:spPr>
          <a:xfrm flipH="1">
            <a:off x="4233422" y="1821800"/>
            <a:ext cx="151616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7015113" y="2169877"/>
            <a:ext cx="3071567" cy="161969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Прирост составил по итогам 2020 года </a:t>
            </a:r>
          </a:p>
          <a:p>
            <a:pPr algn="ctr"/>
            <a:r>
              <a:rPr lang="ru-RU" sz="2400" dirty="0"/>
              <a:t>17,3 % или 987,6 млн. долларов США</a:t>
            </a:r>
          </a:p>
        </p:txBody>
      </p:sp>
      <p:cxnSp>
        <p:nvCxnSpPr>
          <p:cNvPr id="11" name="Прямая со стрелкой 10"/>
          <p:cNvCxnSpPr>
            <a:endCxn id="10" idx="0"/>
          </p:cNvCxnSpPr>
          <p:nvPr/>
        </p:nvCxnSpPr>
        <p:spPr>
          <a:xfrm>
            <a:off x="8400856" y="1821800"/>
            <a:ext cx="150041" cy="34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481579" y="4129081"/>
            <a:ext cx="9417377" cy="150814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География экспорта нашей продукции насчитывает более </a:t>
            </a:r>
            <a:br>
              <a:rPr lang="ru-RU" sz="2800" dirty="0"/>
            </a:br>
            <a:r>
              <a:rPr lang="ru-RU" sz="2800" dirty="0"/>
              <a:t>100 стран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2800" dirty="0" smtClean="0"/>
              <a:t>80 % - Российская Федерация </a:t>
            </a:r>
            <a:endParaRPr lang="ru-RU" sz="4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543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041">
            <a:off x="346290" y="3140464"/>
            <a:ext cx="2600093" cy="3177303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150829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be-BY" sz="4000" b="1" dirty="0" smtClean="0">
                <a:solidFill>
                  <a:schemeClr val="bg1"/>
                </a:solidFill>
                <a:latin typeface="+mn-lt"/>
              </a:rPr>
              <a:t>Внешняя торговля сельскохозяйственной продукцией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9559" y="951792"/>
            <a:ext cx="10718275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В 2021 году поставки в страны СНГ принесли более </a:t>
            </a:r>
          </a:p>
          <a:p>
            <a:pPr algn="ctr"/>
            <a:r>
              <a:rPr lang="ru-RU" sz="2800" dirty="0"/>
              <a:t>5,5 млрд. долларов США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7377" y="2037897"/>
            <a:ext cx="1404595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Азербайджан</a:t>
            </a:r>
          </a:p>
          <a:p>
            <a:pPr algn="ctr"/>
            <a:r>
              <a:rPr lang="ru-RU" sz="1600" dirty="0" smtClean="0"/>
              <a:t>+ 14,2 %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55942" y="2037900"/>
            <a:ext cx="1387312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Казахстан</a:t>
            </a:r>
          </a:p>
          <a:p>
            <a:pPr algn="ctr"/>
            <a:r>
              <a:rPr lang="ru-RU" sz="1600" dirty="0" smtClean="0"/>
              <a:t>+ 11,2 %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97224" y="2050291"/>
            <a:ext cx="1304041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Кыргызстан</a:t>
            </a:r>
          </a:p>
          <a:p>
            <a:pPr algn="ctr"/>
            <a:r>
              <a:rPr lang="ru-RU" sz="1600" dirty="0" smtClean="0"/>
              <a:t>+ 68,5 %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55235" y="2051998"/>
            <a:ext cx="1230197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Молдова</a:t>
            </a:r>
          </a:p>
          <a:p>
            <a:pPr algn="ctr"/>
            <a:r>
              <a:rPr lang="ru-RU" sz="1600" dirty="0" smtClean="0"/>
              <a:t>+ 27,5 %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39402" y="2050291"/>
            <a:ext cx="1317395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Таджикистан</a:t>
            </a:r>
          </a:p>
          <a:p>
            <a:pPr algn="ctr"/>
            <a:r>
              <a:rPr lang="ru-RU" sz="1600" dirty="0" smtClean="0"/>
              <a:t>+ 11,2 %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210767" y="2037897"/>
            <a:ext cx="1253764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Узбекистан</a:t>
            </a:r>
          </a:p>
          <a:p>
            <a:pPr algn="ctr"/>
            <a:r>
              <a:rPr lang="ru-RU" sz="1600" dirty="0" smtClean="0"/>
              <a:t>+ 30,7 %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618501" y="2029726"/>
            <a:ext cx="1253764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Украина</a:t>
            </a:r>
          </a:p>
          <a:p>
            <a:pPr algn="ctr"/>
            <a:r>
              <a:rPr lang="ru-RU" sz="1600" dirty="0" smtClean="0"/>
              <a:t>+ 24,2 %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9643" y="2029725"/>
            <a:ext cx="1253764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Россия</a:t>
            </a:r>
          </a:p>
          <a:p>
            <a:pPr algn="ctr"/>
            <a:r>
              <a:rPr lang="ru-RU" sz="1600" dirty="0" smtClean="0"/>
              <a:t>+ 112,2 %</a:t>
            </a:r>
            <a:endParaRPr lang="ru-RU" sz="1600" dirty="0"/>
          </a:p>
        </p:txBody>
      </p:sp>
      <p:cxnSp>
        <p:nvCxnSpPr>
          <p:cNvPr id="3" name="Прямая со стрелкой 2"/>
          <p:cNvCxnSpPr>
            <a:endCxn id="19" idx="0"/>
          </p:cNvCxnSpPr>
          <p:nvPr/>
        </p:nvCxnSpPr>
        <p:spPr>
          <a:xfrm flipH="1">
            <a:off x="1016525" y="1830371"/>
            <a:ext cx="180679" cy="199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472966" y="1830371"/>
            <a:ext cx="180679" cy="199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026027" y="1840654"/>
            <a:ext cx="180679" cy="199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669429" y="1840654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970333" y="1840654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8382382" y="1825229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9845105" y="1859307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11100832" y="1840654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805988" y="3088632"/>
            <a:ext cx="10718275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2021 году </a:t>
            </a:r>
            <a:r>
              <a:rPr lang="ru-RU" sz="2400" dirty="0" smtClean="0"/>
              <a:t>по Витебской </a:t>
            </a:r>
            <a:r>
              <a:rPr lang="ru-RU" sz="2400" dirty="0"/>
              <a:t>области экспорт продовольственных товаров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сельскохозяйственного сырья составил свыше 420 млн</a:t>
            </a:r>
            <a:r>
              <a:rPr lang="ru-RU" sz="2400" dirty="0" smtClean="0"/>
              <a:t>. долларов США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678020" y="4185020"/>
            <a:ext cx="1404595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Армения</a:t>
            </a:r>
          </a:p>
          <a:p>
            <a:pPr algn="ctr"/>
            <a:r>
              <a:rPr lang="ru-RU" sz="1600" dirty="0" smtClean="0"/>
              <a:t>+ 11,8 %</a:t>
            </a:r>
            <a:endParaRPr lang="ru-RU" sz="1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236585" y="4185023"/>
            <a:ext cx="1387312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Казахстан</a:t>
            </a:r>
          </a:p>
          <a:p>
            <a:pPr algn="ctr"/>
            <a:r>
              <a:rPr lang="ru-RU" sz="1600" dirty="0" smtClean="0"/>
              <a:t>+ 11,2 %</a:t>
            </a:r>
            <a:endParaRPr lang="ru-RU" sz="1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777867" y="4197414"/>
            <a:ext cx="1304041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Кыргызстан</a:t>
            </a:r>
          </a:p>
          <a:p>
            <a:pPr algn="ctr"/>
            <a:r>
              <a:rPr lang="ru-RU" sz="1600" dirty="0" smtClean="0"/>
              <a:t>+ 19,3%</a:t>
            </a:r>
            <a:endParaRPr lang="ru-RU" sz="1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235878" y="4199121"/>
            <a:ext cx="1230197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Молдова</a:t>
            </a:r>
          </a:p>
          <a:p>
            <a:pPr algn="ctr"/>
            <a:r>
              <a:rPr lang="ru-RU" sz="1600" dirty="0" smtClean="0"/>
              <a:t>+ 31,3 %</a:t>
            </a:r>
            <a:endParaRPr lang="ru-RU" sz="1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270286" y="4176848"/>
            <a:ext cx="1253764" cy="81842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Россия</a:t>
            </a:r>
          </a:p>
          <a:p>
            <a:pPr algn="ctr"/>
            <a:r>
              <a:rPr lang="ru-RU" sz="1600" dirty="0" smtClean="0"/>
              <a:t>+ 22 %</a:t>
            </a:r>
            <a:endParaRPr lang="ru-RU" sz="1600" dirty="0"/>
          </a:p>
        </p:txBody>
      </p:sp>
      <p:cxnSp>
        <p:nvCxnSpPr>
          <p:cNvPr id="38" name="Прямая со стрелкой 37"/>
          <p:cNvCxnSpPr>
            <a:endCxn id="37" idx="0"/>
          </p:cNvCxnSpPr>
          <p:nvPr/>
        </p:nvCxnSpPr>
        <p:spPr>
          <a:xfrm flipH="1">
            <a:off x="2897168" y="3977494"/>
            <a:ext cx="180679" cy="199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4370101" y="3977494"/>
            <a:ext cx="180679" cy="199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5834395" y="3977494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7418100" y="3977494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8849003" y="3962069"/>
            <a:ext cx="31433" cy="2096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842127" y="5126393"/>
            <a:ext cx="10718275" cy="8785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Экспорт в страны дальнего зарубежья (Витебская область) 30 млн. долларов</a:t>
            </a:r>
            <a:endParaRPr lang="ru-RU" sz="2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5333211" y="6098325"/>
            <a:ext cx="1404595" cy="71353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Китай</a:t>
            </a:r>
            <a:endParaRPr lang="ru-RU" sz="20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891776" y="6098328"/>
            <a:ext cx="1387312" cy="71353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Гонконг</a:t>
            </a:r>
            <a:endParaRPr lang="ru-RU" sz="16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925477" y="6090153"/>
            <a:ext cx="1253764" cy="7217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Вьетнам</a:t>
            </a:r>
            <a:endParaRPr lang="ru-RU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17</a:t>
            </a:fld>
            <a:endParaRPr lang="ru-RU"/>
          </a:p>
        </p:txBody>
      </p:sp>
      <p:cxnSp>
        <p:nvCxnSpPr>
          <p:cNvPr id="8" name="Прямая со стрелкой 7"/>
          <p:cNvCxnSpPr>
            <a:endCxn id="51" idx="0"/>
          </p:cNvCxnSpPr>
          <p:nvPr/>
        </p:nvCxnSpPr>
        <p:spPr>
          <a:xfrm>
            <a:off x="4550780" y="6004972"/>
            <a:ext cx="1579" cy="851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6066281" y="6004971"/>
            <a:ext cx="1579" cy="851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7565580" y="6004970"/>
            <a:ext cx="1579" cy="851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6187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150829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chemeClr val="bg1"/>
                </a:solidFill>
                <a:latin typeface="+mn-lt"/>
              </a:rPr>
              <a:t>Государственная политика в области </a:t>
            </a:r>
            <a:r>
              <a:rPr lang="ru-RU" sz="4000" b="1" dirty="0" err="1">
                <a:solidFill>
                  <a:schemeClr val="bg1"/>
                </a:solidFill>
                <a:latin typeface="+mn-lt"/>
              </a:rPr>
              <a:t>импортозамещения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 и ее особенности в условиях </a:t>
            </a:r>
            <a:r>
              <a:rPr lang="ru-RU" sz="4000" b="1" dirty="0" err="1">
                <a:solidFill>
                  <a:schemeClr val="bg1"/>
                </a:solidFill>
                <a:latin typeface="+mn-lt"/>
              </a:rPr>
              <a:t>санкционного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 давления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10" y="1174734"/>
            <a:ext cx="2900685" cy="4137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94929" y="1174734"/>
            <a:ext cx="7588576" cy="149945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/>
              <a:t>”</a:t>
            </a:r>
            <a:r>
              <a:rPr lang="ru-RU" sz="2600" dirty="0" err="1"/>
              <a:t>Импортозамещение</a:t>
            </a:r>
            <a:r>
              <a:rPr lang="ru-RU" sz="2600" dirty="0"/>
              <a:t> – это условие сохранения нашего суверенитета, нужна лишь системная и упорядоченная работа по обеспечению экономической самодостаточности страны“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525625" y="1979629"/>
            <a:ext cx="6693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194929" y="3350140"/>
            <a:ext cx="7588576" cy="48308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Цели </a:t>
            </a:r>
            <a:r>
              <a:rPr lang="ru-RU" sz="2400" dirty="0" err="1" smtClean="0"/>
              <a:t>ипортозамещения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02419" y="4101711"/>
            <a:ext cx="1973596" cy="157868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Рост национального производства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63348" y="4099567"/>
            <a:ext cx="2009278" cy="157868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Насыщение </a:t>
            </a:r>
            <a:r>
              <a:rPr lang="ru-RU" sz="2000" dirty="0"/>
              <a:t>внутреннего рынка собственными товарами 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505808" y="4101712"/>
            <a:ext cx="1993203" cy="157868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Снижение </a:t>
            </a:r>
            <a:r>
              <a:rPr lang="ru-RU" sz="2000" dirty="0"/>
              <a:t>зависимости от внешних производителей</a:t>
            </a:r>
            <a:endParaRPr lang="ru-RU" sz="2000" dirty="0"/>
          </a:p>
        </p:txBody>
      </p:sp>
      <p:cxnSp>
        <p:nvCxnSpPr>
          <p:cNvPr id="13" name="Прямая со стрелкой 12"/>
          <p:cNvCxnSpPr>
            <a:endCxn id="11" idx="0"/>
          </p:cNvCxnSpPr>
          <p:nvPr/>
        </p:nvCxnSpPr>
        <p:spPr>
          <a:xfrm>
            <a:off x="5467987" y="3833220"/>
            <a:ext cx="0" cy="2663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2"/>
            <a:endCxn id="10" idx="0"/>
          </p:cNvCxnSpPr>
          <p:nvPr/>
        </p:nvCxnSpPr>
        <p:spPr>
          <a:xfrm>
            <a:off x="7989217" y="3833220"/>
            <a:ext cx="0" cy="268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2" idx="0"/>
          </p:cNvCxnSpPr>
          <p:nvPr/>
        </p:nvCxnSpPr>
        <p:spPr>
          <a:xfrm>
            <a:off x="10502409" y="3833220"/>
            <a:ext cx="1" cy="2684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584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17911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+mn-lt"/>
              </a:rPr>
              <a:t>Импортозамещение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продуктов питания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04182" y="819063"/>
            <a:ext cx="10489720" cy="122539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 </a:t>
            </a:r>
            <a:r>
              <a:rPr lang="ru-RU" sz="2400" dirty="0"/>
              <a:t>первое полугодие 2022 года производство импортозамещающих товаров составило 258,6 млн. долл. США. На экспорт товаров отгружено на сумму 52,9 млн. долл. США, темп роста – 114,8 %.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19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7942" y="2423451"/>
            <a:ext cx="2771481" cy="355390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майонез </a:t>
            </a:r>
            <a:r>
              <a:rPr lang="ru-RU" dirty="0"/>
              <a:t>и </a:t>
            </a:r>
            <a:r>
              <a:rPr lang="ru-RU" dirty="0" smtClean="0"/>
              <a:t>майонезные соусы </a:t>
            </a:r>
            <a:r>
              <a:rPr lang="ru-RU" dirty="0"/>
              <a:t>на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ОАО </a:t>
            </a:r>
            <a:r>
              <a:rPr lang="ru-RU" dirty="0"/>
              <a:t>”Гомельский жировой комбинат“ и ОАО ”Минский молочный завод“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произведено за 6 мес.</a:t>
            </a:r>
            <a:br>
              <a:rPr lang="ru-RU" dirty="0"/>
            </a:br>
            <a:r>
              <a:rPr lang="ru-RU" dirty="0"/>
              <a:t>2022 г. – 7,4 млн. долл. США, темп к аналогичному периоду прошлого года – 115,5%)</a:t>
            </a:r>
            <a:endParaRPr lang="ru-RU" sz="1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42553" y="2423451"/>
            <a:ext cx="2771481" cy="355390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шоколад плиточный </a:t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/>
              <a:t>начинками на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СОАО </a:t>
            </a:r>
            <a:r>
              <a:rPr lang="ru-RU" dirty="0"/>
              <a:t>”Коммунарка“,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ОАО </a:t>
            </a:r>
            <a:r>
              <a:rPr lang="ru-RU" dirty="0"/>
              <a:t>”Красный пищевик“ и СП ОАО ”Спартак“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12,0 млн. долл. США, темп роста –115,0%)</a:t>
            </a:r>
            <a:endParaRPr lang="ru-RU" sz="19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07164" y="2423451"/>
            <a:ext cx="2771481" cy="355390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чипсы </a:t>
            </a:r>
            <a:r>
              <a:rPr lang="ru-RU" dirty="0"/>
              <a:t>и </a:t>
            </a:r>
            <a:r>
              <a:rPr lang="ru-RU" dirty="0" err="1" smtClean="0"/>
              <a:t>снэки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ОАО </a:t>
            </a:r>
            <a:r>
              <a:rPr lang="ru-RU" dirty="0"/>
              <a:t>”</a:t>
            </a:r>
            <a:r>
              <a:rPr lang="ru-RU" dirty="0" err="1"/>
              <a:t>Машпищепрод</a:t>
            </a:r>
            <a:r>
              <a:rPr lang="ru-RU" dirty="0"/>
              <a:t>“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2,3 млн. долл. США, темп роста –155,1%)</a:t>
            </a:r>
            <a:endParaRPr lang="ru-RU" sz="19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171775" y="2423451"/>
            <a:ext cx="2771481" cy="355390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Снижению зависимости от импортного сырья способствует переориентация на производство масла рапсового. За 7 месяцев 2022 г. </a:t>
            </a:r>
            <a:r>
              <a:rPr lang="ru-RU" dirty="0" smtClean="0"/>
              <a:t>на </a:t>
            </a:r>
            <a:r>
              <a:rPr lang="ru-RU" dirty="0"/>
              <a:t>внутренний рынок страны предприятиями ”</a:t>
            </a:r>
            <a:r>
              <a:rPr lang="ru-RU" dirty="0" err="1"/>
              <a:t>Белгоспищепрома</a:t>
            </a:r>
            <a:r>
              <a:rPr lang="ru-RU" dirty="0"/>
              <a:t>“ поставлено 3366,1 </a:t>
            </a:r>
            <a:r>
              <a:rPr lang="ru-RU" dirty="0" smtClean="0"/>
              <a:t>т.</a:t>
            </a:r>
            <a:endParaRPr lang="ru-RU" sz="1900" dirty="0"/>
          </a:p>
        </p:txBody>
      </p:sp>
      <p:cxnSp>
        <p:nvCxnSpPr>
          <p:cNvPr id="15" name="Прямая со стрелкой 14"/>
          <p:cNvCxnSpPr>
            <a:endCxn id="11" idx="0"/>
          </p:cNvCxnSpPr>
          <p:nvPr/>
        </p:nvCxnSpPr>
        <p:spPr>
          <a:xfrm flipH="1">
            <a:off x="1663683" y="2044461"/>
            <a:ext cx="242755" cy="3789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628293" y="2044461"/>
            <a:ext cx="0" cy="4045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3" idx="0"/>
          </p:cNvCxnSpPr>
          <p:nvPr/>
        </p:nvCxnSpPr>
        <p:spPr>
          <a:xfrm>
            <a:off x="7592904" y="2044461"/>
            <a:ext cx="1" cy="3789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14" idx="0"/>
          </p:cNvCxnSpPr>
          <p:nvPr/>
        </p:nvCxnSpPr>
        <p:spPr>
          <a:xfrm>
            <a:off x="10299940" y="2044461"/>
            <a:ext cx="257576" cy="3789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66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68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+mn-lt"/>
              </a:rPr>
              <a:t>ГОЛОД В МИРЕ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483" y="192597"/>
            <a:ext cx="36576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0" name="Диаграмма 9"/>
              <p:cNvGraphicFramePr/>
              <p:nvPr>
                <p:extLst>
                  <p:ext uri="{D42A27DB-BD31-4B8C-83A1-F6EECF244321}">
                    <p14:modId xmlns:p14="http://schemas.microsoft.com/office/powerpoint/2010/main" val="2332942102"/>
                  </p:ext>
                </p:extLst>
              </p:nvPr>
            </p:nvGraphicFramePr>
            <p:xfrm>
              <a:off x="2032000" y="719666"/>
              <a:ext cx="8128000" cy="54186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0" name="Диаграмма 9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32000" y="719666"/>
                <a:ext cx="8128000" cy="5418667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7767300"/>
              </p:ext>
            </p:extLst>
          </p:nvPr>
        </p:nvGraphicFramePr>
        <p:xfrm>
          <a:off x="2032000" y="11361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794958" y="1279237"/>
            <a:ext cx="173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9,8% населения Земли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3660" y="1554247"/>
            <a:ext cx="193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10,9% населения Земли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58463" y="2045347"/>
            <a:ext cx="1877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8,84% населения Земли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96849" y="2045583"/>
            <a:ext cx="173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8% населения Земли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8037" y="5218981"/>
            <a:ext cx="158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828 млн. чел.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3098" y="5218981"/>
            <a:ext cx="158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782 млн. чел.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91222" y="5218981"/>
            <a:ext cx="158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678 млн. чел.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39346" y="5215559"/>
            <a:ext cx="158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670 млн. чел.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216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17911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+mn-lt"/>
              </a:rPr>
              <a:t>Импортозамещение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сфере здравоохранения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4737" y="837197"/>
            <a:ext cx="10718275" cy="147237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Доля отечественных лекарственных средств на внутреннем рынке </a:t>
            </a:r>
            <a:r>
              <a:rPr lang="ru-RU" sz="3200" dirty="0" smtClean="0"/>
              <a:t>в </a:t>
            </a:r>
            <a:r>
              <a:rPr lang="ru-RU" sz="3200" dirty="0"/>
              <a:t>стоимостном выражении уже на протяжении последних пяти лет достигает 50 %.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1678" y="3205111"/>
            <a:ext cx="2771481" cy="355390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/>
              <a:t>лекарственные препараты в ампулах шприцевого наполнения производятся в полном объеме с использованием отечественных ампул, выпускаемых предприятиями холдинга ”Белорусская стекольная компания“ взамен украинских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839" y="3205110"/>
            <a:ext cx="2771481" cy="355390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 err="1"/>
              <a:t>инфузионные</a:t>
            </a:r>
            <a:r>
              <a:rPr lang="ru-RU" sz="1900" dirty="0"/>
              <a:t> растворы производятся в контейнерах полимерных производства белорусского 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УП </a:t>
            </a:r>
            <a:r>
              <a:rPr lang="ru-RU" sz="1900" dirty="0"/>
              <a:t>”</a:t>
            </a:r>
            <a:r>
              <a:rPr lang="ru-RU" sz="1900" dirty="0" err="1"/>
              <a:t>Алкопак</a:t>
            </a:r>
            <a:r>
              <a:rPr lang="ru-RU" sz="1900" dirty="0"/>
              <a:t>“ взамен итальянских (”Натрия хлорид“, ”</a:t>
            </a:r>
            <a:r>
              <a:rPr lang="ru-RU" sz="1900" dirty="0" err="1"/>
              <a:t>Метронидазол</a:t>
            </a:r>
            <a:r>
              <a:rPr lang="ru-RU" sz="1900" dirty="0"/>
              <a:t>“ и другое)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96000" y="3205109"/>
            <a:ext cx="2771481" cy="355391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лекарственные средства в форме спиртовых настоек и масел производятся с использованием флаконов российского производства взамен украинских (настойки календулы, боярышника и другое)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048161" y="3207533"/>
            <a:ext cx="2771481" cy="35514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отдельные лекарственные средства в форме растворов и таблеток производятся с использованием фармацевтических субстанций индийского, российского и китайского производства взамен европейских (раствор магния сульфат, таблетки ”</a:t>
            </a:r>
            <a:r>
              <a:rPr lang="ru-RU" dirty="0" err="1"/>
              <a:t>Нимесулид</a:t>
            </a:r>
            <a:r>
              <a:rPr lang="ru-RU" dirty="0"/>
              <a:t>“, ”</a:t>
            </a:r>
            <a:r>
              <a:rPr lang="ru-RU" dirty="0" err="1"/>
              <a:t>Фенибут</a:t>
            </a:r>
            <a:r>
              <a:rPr lang="ru-RU" dirty="0"/>
              <a:t>“)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08133" y="2424139"/>
            <a:ext cx="2771481" cy="6663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 СФЕРЕ ФАРМАКОЛОГИИ</a:t>
            </a:r>
            <a:endParaRPr lang="ru-RU" sz="2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09" y="1117072"/>
            <a:ext cx="2840979" cy="208803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660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446" y="502167"/>
            <a:ext cx="2956910" cy="295691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-17911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+mn-lt"/>
              </a:rPr>
              <a:t>Импортозамещение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сфере здравоохранения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49193" y="813254"/>
            <a:ext cx="4732255" cy="6663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/>
              <a:t>импортозамещении</a:t>
            </a:r>
            <a:r>
              <a:rPr lang="ru-RU" sz="2000" dirty="0"/>
              <a:t> медицинского оборудования и техники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8926" y="1734532"/>
            <a:ext cx="2771481" cy="318252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аппарат лазерный хирургический диодный ”</a:t>
            </a:r>
            <a:r>
              <a:rPr lang="ru-RU" sz="2400" dirty="0" err="1"/>
              <a:t>Diolas</a:t>
            </a:r>
            <a:r>
              <a:rPr lang="ru-RU" sz="2400" dirty="0"/>
              <a:t> 940-6“ (лазерный скальпель</a:t>
            </a:r>
            <a:r>
              <a:rPr lang="ru-RU" sz="2400" dirty="0" smtClean="0"/>
              <a:t>)</a:t>
            </a:r>
          </a:p>
          <a:p>
            <a:pPr algn="ctr"/>
            <a:r>
              <a:rPr lang="ru-RU" sz="2400" dirty="0" smtClean="0"/>
              <a:t>(”</a:t>
            </a:r>
            <a:r>
              <a:rPr lang="ru-RU" sz="2400" dirty="0"/>
              <a:t>Научно-технический центр ”ЛЭМТ“)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8823" y="1734532"/>
            <a:ext cx="2866498" cy="318252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устройство полупроводниковое лазерное для фотодинамической терапии </a:t>
            </a:r>
            <a:r>
              <a:rPr lang="ru-RU" sz="2400" dirty="0" smtClean="0"/>
              <a:t>УПЛ-ФДТ</a:t>
            </a:r>
          </a:p>
          <a:p>
            <a:pPr algn="ctr"/>
            <a:r>
              <a:rPr lang="ru-RU" sz="2400" dirty="0" smtClean="0"/>
              <a:t>(”</a:t>
            </a:r>
            <a:r>
              <a:rPr lang="ru-RU" sz="2400" dirty="0"/>
              <a:t>Научно-технический центр ”ЛЭМТ“)</a:t>
            </a:r>
          </a:p>
          <a:p>
            <a:pPr algn="ctr"/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96000" y="1734529"/>
            <a:ext cx="2771481" cy="318252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устройство </a:t>
            </a:r>
            <a:r>
              <a:rPr lang="ru-RU" sz="2400" dirty="0"/>
              <a:t>для визуализации вен и поверхностных кровеносных </a:t>
            </a:r>
            <a:r>
              <a:rPr lang="ru-RU" sz="2400" dirty="0" smtClean="0"/>
              <a:t>сосудов</a:t>
            </a:r>
          </a:p>
          <a:p>
            <a:pPr algn="ctr"/>
            <a:r>
              <a:rPr lang="ru-RU" sz="2400" dirty="0"/>
              <a:t>(”Научно-технический центр ”ЛЭМТ“)</a:t>
            </a:r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048161" y="1737956"/>
            <a:ext cx="2771481" cy="317910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облучатели-</a:t>
            </a:r>
            <a:r>
              <a:rPr lang="ru-RU" sz="2400" dirty="0" err="1"/>
              <a:t>рециркуляторы</a:t>
            </a:r>
            <a:r>
              <a:rPr lang="ru-RU" sz="2400" dirty="0"/>
              <a:t> ультрафиолетовые бактерицидные ”Ареса-3</a:t>
            </a:r>
            <a:r>
              <a:rPr lang="ru-RU" sz="2400" dirty="0" smtClean="0"/>
              <a:t>“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(ОАО ”ЭЛЕКТРУМ“)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21</a:t>
            </a:fld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875196" y="1479651"/>
            <a:ext cx="709209" cy="2548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8" idx="0"/>
          </p:cNvCxnSpPr>
          <p:nvPr/>
        </p:nvCxnSpPr>
        <p:spPr>
          <a:xfrm>
            <a:off x="4482072" y="1479651"/>
            <a:ext cx="0" cy="2548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095392" y="1479651"/>
            <a:ext cx="0" cy="2548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8281448" y="1479651"/>
            <a:ext cx="766713" cy="2548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38926" y="5171935"/>
            <a:ext cx="11680715" cy="145315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/>
              <a:t>Доля отечественного оборудования в общем объеме закупки медицинской техники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изделий медицинского назначения в 2021 году составила 28,5 % (для сравнения: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5 </a:t>
            </a:r>
            <a:r>
              <a:rPr lang="ru-RU" sz="2400" dirty="0"/>
              <a:t>лет назад доля отечественных товаров составляла 14–16 % от общего объема закупок медицинских изделий). </a:t>
            </a:r>
          </a:p>
        </p:txBody>
      </p:sp>
    </p:spTree>
    <p:extLst>
      <p:ext uri="{BB962C8B-B14F-4D97-AF65-F5344CB8AC3E}">
        <p14:creationId xmlns:p14="http://schemas.microsoft.com/office/powerpoint/2010/main" val="1702273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7287" y="188760"/>
            <a:ext cx="1566791" cy="13973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7" y="79076"/>
            <a:ext cx="2009544" cy="1758351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83080" y="-247995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+mn-lt"/>
              </a:rPr>
              <a:t>Импортозамещение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промышленности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712" y="5305244"/>
            <a:ext cx="1869029" cy="155275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42443" y="859506"/>
            <a:ext cx="11680715" cy="145315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/>
              <a:t>За январь-июнь 2022 года машиностроительной отраслью произведено импортозамещающей продукции на сумму 2,5 млрд. долл. США, темп роста – 131,5 % (продукции отгружено на экспорт на </a:t>
            </a:r>
            <a:r>
              <a:rPr lang="ru-RU" sz="2400" dirty="0" smtClean="0"/>
              <a:t>сумму</a:t>
            </a:r>
            <a:r>
              <a:rPr lang="en-US" sz="2400" dirty="0" smtClean="0"/>
              <a:t> </a:t>
            </a:r>
            <a:r>
              <a:rPr lang="ru-RU" sz="2400" dirty="0" smtClean="0"/>
              <a:t>1,6 </a:t>
            </a:r>
            <a:r>
              <a:rPr lang="ru-RU" sz="2400" dirty="0"/>
              <a:t>млрд. долл. США, темп – 130,7 %).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38044" y="2598800"/>
            <a:ext cx="2771481" cy="404354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Т</a:t>
            </a:r>
            <a:r>
              <a:rPr lang="ru-RU" sz="2400" dirty="0" smtClean="0"/>
              <a:t>рактора </a:t>
            </a:r>
            <a:r>
              <a:rPr lang="ru-RU" sz="2400" dirty="0"/>
              <a:t>на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ОАО </a:t>
            </a:r>
            <a:r>
              <a:rPr lang="ru-RU" sz="2400" dirty="0"/>
              <a:t>”МТЗ“;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ОАО </a:t>
            </a:r>
            <a:r>
              <a:rPr lang="ru-RU" sz="2400" dirty="0"/>
              <a:t>”</a:t>
            </a:r>
            <a:r>
              <a:rPr lang="ru-RU" sz="2400" dirty="0" err="1"/>
              <a:t>Гомсельмаш</a:t>
            </a:r>
            <a:r>
              <a:rPr lang="ru-RU" sz="2400" dirty="0"/>
              <a:t>“ (произведено за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6 </a:t>
            </a:r>
            <a:r>
              <a:rPr lang="ru-RU" sz="2400" dirty="0"/>
              <a:t>мес. 2022 года составил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78,6 </a:t>
            </a:r>
            <a:r>
              <a:rPr lang="ru-RU" sz="2400" dirty="0"/>
              <a:t>млн. долл. США,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темп </a:t>
            </a:r>
            <a:r>
              <a:rPr lang="ru-RU" sz="2400" dirty="0"/>
              <a:t>– 105,3 %)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590931" y="2598800"/>
            <a:ext cx="2771481" cy="40435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Комбайны </a:t>
            </a:r>
            <a:r>
              <a:rPr lang="ru-RU" sz="2400" dirty="0"/>
              <a:t>зерноуборочных на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ОАО </a:t>
            </a:r>
            <a:r>
              <a:rPr lang="ru-RU" sz="2400" dirty="0"/>
              <a:t>”</a:t>
            </a:r>
            <a:r>
              <a:rPr lang="ru-RU" sz="2400" dirty="0" err="1"/>
              <a:t>Гомсельмаш</a:t>
            </a:r>
            <a:r>
              <a:rPr lang="ru-RU" sz="2400" dirty="0"/>
              <a:t>“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</a:t>
            </a:r>
            <a:r>
              <a:rPr lang="ru-RU" sz="2400" dirty="0"/>
              <a:t>69,4 млн. долл. США,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темп </a:t>
            </a:r>
            <a:r>
              <a:rPr lang="ru-RU" sz="2400" dirty="0"/>
              <a:t>– 131,6 %)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14487" y="2598800"/>
            <a:ext cx="2771481" cy="25640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 заводе ”Горизонт</a:t>
            </a:r>
            <a:r>
              <a:rPr lang="ru-RU" sz="2400" dirty="0" smtClean="0"/>
              <a:t>“ создан ноутбук.</a:t>
            </a:r>
            <a:br>
              <a:rPr lang="ru-RU" sz="2400" dirty="0" smtClean="0"/>
            </a:br>
            <a:r>
              <a:rPr lang="ru-RU" sz="2400" dirty="0" smtClean="0"/>
              <a:t>В нём 12% белорусских комплектующий, к концу года – 30% </a:t>
            </a:r>
            <a:endParaRPr lang="ru-RU" sz="2400" dirty="0"/>
          </a:p>
        </p:txBody>
      </p:sp>
      <p:cxnSp>
        <p:nvCxnSpPr>
          <p:cNvPr id="18" name="Прямая со стрелкой 17"/>
          <p:cNvCxnSpPr>
            <a:endCxn id="13" idx="0"/>
          </p:cNvCxnSpPr>
          <p:nvPr/>
        </p:nvCxnSpPr>
        <p:spPr>
          <a:xfrm>
            <a:off x="2406770" y="2312658"/>
            <a:ext cx="17015" cy="2861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2" idx="2"/>
          </p:cNvCxnSpPr>
          <p:nvPr/>
        </p:nvCxnSpPr>
        <p:spPr>
          <a:xfrm flipH="1">
            <a:off x="6081623" y="2312658"/>
            <a:ext cx="1178" cy="2861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4" idx="0"/>
          </p:cNvCxnSpPr>
          <p:nvPr/>
        </p:nvCxnSpPr>
        <p:spPr>
          <a:xfrm>
            <a:off x="9954883" y="2312658"/>
            <a:ext cx="21789" cy="2861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860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1274">
            <a:off x="-242751" y="135376"/>
            <a:ext cx="3057658" cy="14775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906" y="207865"/>
            <a:ext cx="3127659" cy="162010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4069" y="-63778"/>
            <a:ext cx="12192000" cy="1081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+mn-lt"/>
              </a:rPr>
              <a:t>Импортозамещение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деревообрабатывающей промышленности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23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2443" y="1160272"/>
            <a:ext cx="11680715" cy="115238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38044" y="2598800"/>
            <a:ext cx="2771481" cy="404354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Производство </a:t>
            </a:r>
            <a:r>
              <a:rPr lang="ru-RU" sz="2000" dirty="0"/>
              <a:t>фанеры на ХК ”</a:t>
            </a:r>
            <a:r>
              <a:rPr lang="ru-RU" sz="2000" dirty="0" err="1"/>
              <a:t>Пинскдрев</a:t>
            </a:r>
            <a:r>
              <a:rPr lang="ru-RU" sz="2000" dirty="0"/>
              <a:t>“, ОАО ”</a:t>
            </a:r>
            <a:r>
              <a:rPr lang="ru-RU" sz="2000" dirty="0" err="1"/>
              <a:t>Речицадрев</a:t>
            </a:r>
            <a:r>
              <a:rPr lang="ru-RU" sz="2000" dirty="0"/>
              <a:t>“, ОАО ”</a:t>
            </a:r>
            <a:r>
              <a:rPr lang="ru-RU" sz="2000" dirty="0" err="1"/>
              <a:t>Мостовдрев</a:t>
            </a:r>
            <a:r>
              <a:rPr lang="ru-RU" sz="2000" dirty="0"/>
              <a:t>“, ОАО ”</a:t>
            </a:r>
            <a:r>
              <a:rPr lang="ru-RU" sz="2000" dirty="0" err="1"/>
              <a:t>ФанДОК</a:t>
            </a:r>
            <a:r>
              <a:rPr lang="ru-RU" sz="2000" dirty="0"/>
              <a:t>“, ОАО ”</a:t>
            </a:r>
            <a:r>
              <a:rPr lang="ru-RU" sz="2000" dirty="0" err="1"/>
              <a:t>Гомельдрев</a:t>
            </a:r>
            <a:r>
              <a:rPr lang="ru-RU" sz="2000" dirty="0"/>
              <a:t>“ (объем производства за 6 мес. 2022 года составил 65,9 млн. долл. США, темп – 136,4%)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590931" y="2598800"/>
            <a:ext cx="2771481" cy="40435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Производство </a:t>
            </a:r>
            <a:r>
              <a:rPr lang="ru-RU" sz="2000" dirty="0"/>
              <a:t>плит древесностружечных,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 err="1"/>
              <a:t>т.ч</a:t>
            </a:r>
            <a:r>
              <a:rPr lang="ru-RU" sz="2000" dirty="0"/>
              <a:t>. ламинированных на ОАО ”</a:t>
            </a:r>
            <a:r>
              <a:rPr lang="ru-RU" sz="2000" dirty="0" err="1"/>
              <a:t>Ивацевичдрев</a:t>
            </a:r>
            <a:r>
              <a:rPr lang="ru-RU" sz="2000" dirty="0"/>
              <a:t>“, ОАО ”</a:t>
            </a:r>
            <a:r>
              <a:rPr lang="ru-RU" sz="2000" dirty="0" err="1"/>
              <a:t>Речицадрев</a:t>
            </a:r>
            <a:r>
              <a:rPr lang="ru-RU" sz="2000" dirty="0"/>
              <a:t>“ (объем производства – 55,4 млн. долл. США, темп – 111,5 %)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68483" y="2598800"/>
            <a:ext cx="3424687" cy="42592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За 8 месяцев 2022 г. только предприятия концерна ”</a:t>
            </a:r>
            <a:r>
              <a:rPr lang="ru-RU" sz="2000" dirty="0" err="1"/>
              <a:t>Беллесбумпром</a:t>
            </a:r>
            <a:r>
              <a:rPr lang="ru-RU" sz="2000" dirty="0"/>
              <a:t>“ увеличили продажи мебели на внутреннем рынке более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чем </a:t>
            </a:r>
            <a:r>
              <a:rPr lang="ru-RU" sz="2000" dirty="0"/>
              <a:t>на 14 %. </a:t>
            </a:r>
            <a:endParaRPr lang="ru-RU" sz="2000" dirty="0" smtClean="0"/>
          </a:p>
          <a:p>
            <a:pPr algn="ctr"/>
            <a:r>
              <a:rPr lang="ru-RU" sz="2000" dirty="0" smtClean="0"/>
              <a:t>В </a:t>
            </a:r>
            <a:r>
              <a:rPr lang="ru-RU" sz="2000" dirty="0"/>
              <a:t>целом за указанный период текущего года импорт мебели в страну снизился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 </a:t>
            </a:r>
            <a:r>
              <a:rPr lang="ru-RU" sz="2000" dirty="0"/>
              <a:t>29,4 %. </a:t>
            </a:r>
            <a:endParaRPr lang="ru-RU" sz="2000" dirty="0" smtClean="0"/>
          </a:p>
          <a:p>
            <a:pPr algn="ctr"/>
            <a:r>
              <a:rPr lang="ru-RU" sz="2000" dirty="0" smtClean="0"/>
              <a:t>Открылась </a:t>
            </a:r>
            <a:r>
              <a:rPr lang="ru-RU" sz="2000" dirty="0"/>
              <a:t>ниша для отечественных производителей</a:t>
            </a:r>
            <a:endParaRPr lang="ru-RU" sz="2800" dirty="0"/>
          </a:p>
        </p:txBody>
      </p:sp>
      <p:cxnSp>
        <p:nvCxnSpPr>
          <p:cNvPr id="16" name="Прямая со стрелкой 15"/>
          <p:cNvCxnSpPr>
            <a:endCxn id="13" idx="0"/>
          </p:cNvCxnSpPr>
          <p:nvPr/>
        </p:nvCxnSpPr>
        <p:spPr>
          <a:xfrm>
            <a:off x="2406770" y="2312658"/>
            <a:ext cx="17015" cy="2861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0" idx="2"/>
          </p:cNvCxnSpPr>
          <p:nvPr/>
        </p:nvCxnSpPr>
        <p:spPr>
          <a:xfrm flipH="1">
            <a:off x="6081623" y="2312657"/>
            <a:ext cx="1178" cy="286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4" idx="0"/>
          </p:cNvCxnSpPr>
          <p:nvPr/>
        </p:nvCxnSpPr>
        <p:spPr>
          <a:xfrm>
            <a:off x="9954883" y="2312658"/>
            <a:ext cx="21789" cy="2861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42443" y="1178570"/>
            <a:ext cx="11680715" cy="115238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/>
              <a:t>За 6 месяцев 2022 года деревообрабатывающей отраслью произведено импортозамещающей продукции на сумму 476,2 млн. долл. США, темп роста – 146,0 % (продукции отгружено на экспорт на сумму 332,3 млн. долл. США, темп – 136,6 %).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16688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t="29800" r="16398" b="29014"/>
          <a:stretch/>
        </p:blipFill>
        <p:spPr>
          <a:xfrm>
            <a:off x="1440921" y="5596444"/>
            <a:ext cx="1833778" cy="1267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chemeClr val="bg1"/>
                </a:solidFill>
                <a:latin typeface="+mn-lt"/>
              </a:rPr>
              <a:t>Интенсификация политики </a:t>
            </a:r>
            <a:r>
              <a:rPr lang="ru-RU" sz="4000" b="1" dirty="0" err="1">
                <a:solidFill>
                  <a:schemeClr val="bg1"/>
                </a:solidFill>
                <a:latin typeface="+mn-lt"/>
              </a:rPr>
              <a:t>импортозамещения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  <a:latin typeface="+mn-lt"/>
              </a:rPr>
              <a:t>с дружественными для Беларуси странами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5518" y="1506316"/>
            <a:ext cx="3004631" cy="296001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Белорусское </a:t>
            </a:r>
            <a:r>
              <a:rPr lang="ru-RU" sz="2400" dirty="0"/>
              <a:t>Правительство планомерно идет по пути активизации политики </a:t>
            </a:r>
            <a:r>
              <a:rPr lang="ru-RU" sz="2400" dirty="0" err="1"/>
              <a:t>импортозамещения</a:t>
            </a:r>
            <a:r>
              <a:rPr lang="ru-RU" sz="2400" dirty="0"/>
              <a:t> с дружественными странами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" t="17639" r="2817" b="17944"/>
          <a:stretch/>
        </p:blipFill>
        <p:spPr>
          <a:xfrm>
            <a:off x="3360067" y="5596444"/>
            <a:ext cx="1866508" cy="1225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943" y="5596444"/>
            <a:ext cx="1818317" cy="1225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28" y="5596444"/>
            <a:ext cx="1818317" cy="1225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313" y="5596444"/>
            <a:ext cx="2102609" cy="1225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301690" y="1325563"/>
            <a:ext cx="7184425" cy="87471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Белорусские промышленные предприятия взаимодействуют </a:t>
            </a:r>
          </a:p>
          <a:p>
            <a:pPr algn="ctr"/>
            <a:r>
              <a:rPr lang="ru-RU" sz="2000" dirty="0"/>
              <a:t>с организациями Российской Федерации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93321" y="2391317"/>
            <a:ext cx="2288454" cy="1018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Сельскохозяйственное машиностроение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745491" y="2391317"/>
            <a:ext cx="2288454" cy="1018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Лифтовое машиностроение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197661" y="2391317"/>
            <a:ext cx="2288454" cy="1018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Поставки </a:t>
            </a:r>
            <a:r>
              <a:rPr lang="ru-RU" sz="1600" dirty="0" err="1" smtClean="0"/>
              <a:t>автокомпонентов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93321" y="3582450"/>
            <a:ext cx="2288454" cy="1018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Пассажирская техника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745491" y="3600992"/>
            <a:ext cx="2288454" cy="1018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Лесозаготовительная техника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197661" y="3582449"/>
            <a:ext cx="2288454" cy="101863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Выпуск крупногабаритных шарнирных подшипников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07404" y="4670678"/>
            <a:ext cx="12017922" cy="87471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Перспективно использование потенциала общего рынка промышленной продукции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государств - членов </a:t>
            </a:r>
            <a:r>
              <a:rPr lang="ru-RU" sz="2400" dirty="0"/>
              <a:t>ЕАЭС. </a:t>
            </a: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47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238125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+mn-lt"/>
              </a:rPr>
              <a:t>Импортозамещение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Витебской области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5518" y="820516"/>
            <a:ext cx="3110682" cy="255133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Организациями </a:t>
            </a:r>
            <a:r>
              <a:rPr lang="ru-RU" sz="2400" dirty="0"/>
              <a:t>коммунального подчинения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юридическими лицами без ведомственной подчиненности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5518" y="3868516"/>
            <a:ext cx="3110682" cy="255133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произведено импортозамещающей продукции на сумму 483,7 млн</a:t>
            </a:r>
            <a:r>
              <a:rPr lang="ru-RU" sz="2400" dirty="0" smtClean="0"/>
              <a:t>. долларов </a:t>
            </a:r>
            <a:r>
              <a:rPr lang="ru-RU" sz="2400" dirty="0"/>
              <a:t>США </a:t>
            </a:r>
          </a:p>
        </p:txBody>
      </p:sp>
      <p:cxnSp>
        <p:nvCxnSpPr>
          <p:cNvPr id="10" name="Прямая со стрелкой 9"/>
          <p:cNvCxnSpPr>
            <a:stCxn id="5" idx="2"/>
            <a:endCxn id="8" idx="0"/>
          </p:cNvCxnSpPr>
          <p:nvPr/>
        </p:nvCxnSpPr>
        <p:spPr>
          <a:xfrm>
            <a:off x="2330859" y="3371850"/>
            <a:ext cx="0" cy="4966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681268" y="820516"/>
            <a:ext cx="3110682" cy="255133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Малым и средним бизнесом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681268" y="3868516"/>
            <a:ext cx="3110682" cy="255133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произведено импортозамещающей продукции на сумму 106,4 млн</a:t>
            </a:r>
            <a:r>
              <a:rPr lang="ru-RU" sz="2400" dirty="0" smtClean="0"/>
              <a:t>. долларов </a:t>
            </a:r>
            <a:r>
              <a:rPr lang="ru-RU" sz="2400" dirty="0"/>
              <a:t>США</a:t>
            </a:r>
          </a:p>
        </p:txBody>
      </p:sp>
      <p:cxnSp>
        <p:nvCxnSpPr>
          <p:cNvPr id="13" name="Прямая со стрелкой 12"/>
          <p:cNvCxnSpPr>
            <a:stCxn id="11" idx="2"/>
            <a:endCxn id="12" idx="0"/>
          </p:cNvCxnSpPr>
          <p:nvPr/>
        </p:nvCxnSpPr>
        <p:spPr>
          <a:xfrm>
            <a:off x="10236609" y="3371850"/>
            <a:ext cx="0" cy="4966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лево 14"/>
          <p:cNvSpPr/>
          <p:nvPr/>
        </p:nvSpPr>
        <p:spPr>
          <a:xfrm>
            <a:off x="4321584" y="1087438"/>
            <a:ext cx="3695700" cy="2532745"/>
          </a:xfrm>
          <a:prstGeom prst="leftArrow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/>
              <a:t>54 % от задания на  2022 год – 895,5 млн</a:t>
            </a:r>
            <a:r>
              <a:rPr lang="ru-RU" i="1" dirty="0" smtClean="0"/>
              <a:t>. долларов </a:t>
            </a:r>
            <a:r>
              <a:rPr lang="ru-RU" i="1" dirty="0"/>
              <a:t>США), темп – 116,4 %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4629150" y="3790045"/>
            <a:ext cx="3867150" cy="2856134"/>
          </a:xfrm>
          <a:prstGeom prst="rightArrow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/>
              <a:t>Доля субъектов малого и среднего бизнеса в объеме производства импортозамещающей продукции в 2021 г. снизилась на 1,2 % пункта и составила 22 %</a:t>
            </a:r>
            <a:endParaRPr lang="ru-RU" sz="1600" dirty="0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126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" t="51667" r="5866" b="2500"/>
          <a:stretch/>
        </p:blipFill>
        <p:spPr>
          <a:xfrm>
            <a:off x="686979" y="3748087"/>
            <a:ext cx="5038725" cy="3143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3" r="11088" b="55000"/>
          <a:stretch/>
        </p:blipFill>
        <p:spPr>
          <a:xfrm>
            <a:off x="7391399" y="3724275"/>
            <a:ext cx="4429125" cy="30861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-238125"/>
            <a:ext cx="12192000" cy="122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Инвестиционные проекты в Витебской области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6979" y="990600"/>
            <a:ext cx="3084922" cy="26289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Строительство </a:t>
            </a:r>
            <a:r>
              <a:rPr lang="ru-RU" sz="2400" dirty="0"/>
              <a:t>Витебского завода по производству инновационной техники ”VIZIT</a:t>
            </a:r>
            <a:r>
              <a:rPr lang="ru-RU" sz="2400" dirty="0" smtClean="0"/>
              <a:t>“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(4,5 млн</a:t>
            </a:r>
            <a:r>
              <a:rPr lang="ru-RU" sz="2400" dirty="0" smtClean="0"/>
              <a:t>. долларов США)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54140" y="990600"/>
            <a:ext cx="3084922" cy="45910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Закупка </a:t>
            </a:r>
            <a:r>
              <a:rPr lang="ru-RU" sz="2400" dirty="0"/>
              <a:t>оборудования и разработка рецептуры для производства предварительных </a:t>
            </a:r>
            <a:r>
              <a:rPr lang="ru-RU" sz="2400" dirty="0" smtClean="0"/>
              <a:t>смесей для кормления </a:t>
            </a:r>
            <a:r>
              <a:rPr lang="ru-RU" sz="2400" dirty="0"/>
              <a:t>животных птицы ЗАО “</a:t>
            </a:r>
            <a:r>
              <a:rPr lang="ru-RU" sz="2400" dirty="0" err="1"/>
              <a:t>Витебскагропродукт</a:t>
            </a:r>
            <a:r>
              <a:rPr lang="ru-RU" sz="2400" dirty="0" smtClean="0"/>
              <a:t>“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(до 19,5 млн</a:t>
            </a:r>
            <a:r>
              <a:rPr lang="ru-RU" sz="2400" dirty="0" smtClean="0"/>
              <a:t>. долларов США)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6979" y="3876675"/>
            <a:ext cx="3084922" cy="26289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Развитие </a:t>
            </a:r>
            <a:r>
              <a:rPr lang="ru-RU" sz="2400" dirty="0"/>
              <a:t>производства облицовочного кирпича </a:t>
            </a:r>
          </a:p>
          <a:p>
            <a:pPr algn="ctr"/>
            <a:r>
              <a:rPr lang="ru-RU" sz="2400" dirty="0"/>
              <a:t>ООО ”</a:t>
            </a:r>
            <a:r>
              <a:rPr lang="ru-RU" sz="2400" dirty="0" err="1"/>
              <a:t>РуБелэко</a:t>
            </a:r>
            <a:r>
              <a:rPr lang="ru-RU" sz="2400" dirty="0"/>
              <a:t>“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</a:t>
            </a:r>
            <a:r>
              <a:rPr lang="ru-RU" sz="2400" dirty="0"/>
              <a:t>1,5 </a:t>
            </a:r>
            <a:r>
              <a:rPr lang="ru-RU" sz="2400" dirty="0" err="1" smtClean="0"/>
              <a:t>млн.долларов</a:t>
            </a:r>
            <a:r>
              <a:rPr lang="ru-RU" sz="2400" dirty="0" smtClean="0"/>
              <a:t> США )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621301" y="990600"/>
            <a:ext cx="3199223" cy="55149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Использование </a:t>
            </a:r>
            <a:r>
              <a:rPr lang="ru-RU" sz="2400" dirty="0"/>
              <a:t>плиты МДФ, выпускаемых предприятиями ”</a:t>
            </a:r>
            <a:r>
              <a:rPr lang="ru-RU" sz="2400" dirty="0" err="1"/>
              <a:t>Кроноспан</a:t>
            </a:r>
            <a:r>
              <a:rPr lang="ru-RU" sz="2400" dirty="0"/>
              <a:t>“, ”</a:t>
            </a:r>
            <a:r>
              <a:rPr lang="ru-RU" sz="2400" dirty="0" err="1"/>
              <a:t>Мостодрев</a:t>
            </a:r>
            <a:r>
              <a:rPr lang="ru-RU" sz="2400" dirty="0"/>
              <a:t>“, ”</a:t>
            </a:r>
            <a:r>
              <a:rPr lang="ru-RU" sz="2400" dirty="0" err="1"/>
              <a:t>Борисовдрев</a:t>
            </a:r>
            <a:r>
              <a:rPr lang="ru-RU" sz="2400" dirty="0"/>
              <a:t>“,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</a:t>
            </a:r>
            <a:r>
              <a:rPr lang="ru-RU" sz="2400" dirty="0"/>
              <a:t>рамках реализации которого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ООО </a:t>
            </a:r>
            <a:r>
              <a:rPr lang="ru-RU" sz="2400" dirty="0"/>
              <a:t>”НПЦ ЮНИ“,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ООО </a:t>
            </a:r>
            <a:r>
              <a:rPr lang="ru-RU" sz="2400" dirty="0"/>
              <a:t>”</a:t>
            </a:r>
            <a:r>
              <a:rPr lang="ru-RU" sz="2400" dirty="0" err="1"/>
              <a:t>Портман</a:t>
            </a:r>
            <a:r>
              <a:rPr lang="ru-RU" sz="2400" dirty="0"/>
              <a:t>“ планируют обеспечить производство дверей из древесины на сумму не менее 3,87 млн</a:t>
            </a:r>
            <a:r>
              <a:rPr lang="ru-RU" sz="2400" dirty="0" smtClean="0"/>
              <a:t>. долларов </a:t>
            </a:r>
            <a:r>
              <a:rPr lang="ru-RU" sz="2400" dirty="0"/>
              <a:t>США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260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1675" y="123824"/>
            <a:ext cx="6410325" cy="665797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3300" i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300" i="1" dirty="0" smtClean="0">
                <a:solidFill>
                  <a:schemeClr val="bg1"/>
                </a:solidFill>
              </a:rPr>
              <a:t>”</a:t>
            </a:r>
            <a:r>
              <a:rPr lang="ru-RU" sz="3300" i="1" dirty="0">
                <a:solidFill>
                  <a:schemeClr val="bg1"/>
                </a:solidFill>
              </a:rPr>
              <a:t>Это настоящая война, и реакция на санкции может быть только одна – мобилизация, поиск новых возможностей для развития. Иного не дано… </a:t>
            </a:r>
            <a:endParaRPr lang="ru-RU" sz="33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300" i="1" dirty="0">
                <a:solidFill>
                  <a:schemeClr val="bg1"/>
                </a:solidFill>
              </a:rPr>
              <a:t>За короткий период становления мы смогли построить </a:t>
            </a:r>
            <a:r>
              <a:rPr lang="ru-RU" sz="3300" i="1" dirty="0" err="1">
                <a:solidFill>
                  <a:schemeClr val="bg1"/>
                </a:solidFill>
              </a:rPr>
              <a:t>экспортно</a:t>
            </a:r>
            <a:r>
              <a:rPr lang="ru-RU" sz="3300" i="1" dirty="0">
                <a:solidFill>
                  <a:schemeClr val="bg1"/>
                </a:solidFill>
              </a:rPr>
              <a:t> ориентированную экономику. Неужели кто-то думает, что Беларусь не сможет в еще большем объеме освоить азиатский, африканский, южноамериканский и другие рынки дальней дуги? Тем более всего того, что мы производим, в том числе и продовольствия, катастрофически не хватает в мире</a:t>
            </a:r>
            <a:r>
              <a:rPr lang="ru-RU" sz="3300" i="1" dirty="0" smtClean="0">
                <a:solidFill>
                  <a:schemeClr val="bg1"/>
                </a:solidFill>
              </a:rPr>
              <a:t>“.</a:t>
            </a:r>
          </a:p>
          <a:p>
            <a:pPr marL="0" indent="0">
              <a:buNone/>
            </a:pPr>
            <a:endParaRPr lang="ru-RU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bg1"/>
                </a:solidFill>
              </a:rPr>
              <a:t>		Послание </a:t>
            </a:r>
            <a:r>
              <a:rPr lang="ru-RU" i="1" dirty="0">
                <a:solidFill>
                  <a:schemeClr val="bg1"/>
                </a:solidFill>
              </a:rPr>
              <a:t>к </a:t>
            </a:r>
            <a:r>
              <a:rPr lang="ru-RU" i="1" dirty="0" smtClean="0">
                <a:solidFill>
                  <a:schemeClr val="bg1"/>
                </a:solidFill>
              </a:rPr>
              <a:t>белорусскому народу </a:t>
            </a:r>
            <a:br>
              <a:rPr lang="ru-RU" i="1" dirty="0" smtClean="0">
                <a:solidFill>
                  <a:schemeClr val="bg1"/>
                </a:solidFill>
              </a:rPr>
            </a:br>
            <a:r>
              <a:rPr lang="ru-RU" i="1" dirty="0" smtClean="0">
                <a:solidFill>
                  <a:schemeClr val="bg1"/>
                </a:solidFill>
              </a:rPr>
              <a:t>		и Национальному собранию 			Республики Беларусь</a:t>
            </a:r>
            <a:endParaRPr lang="ru-RU" i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4" y="676274"/>
            <a:ext cx="4048125" cy="404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716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9029" y="17658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Ч</a:t>
            </a:r>
            <a:r>
              <a:rPr lang="ru-RU" sz="3200" b="1" dirty="0" smtClean="0">
                <a:solidFill>
                  <a:schemeClr val="bg1"/>
                </a:solidFill>
                <a:latin typeface="+mn-lt"/>
              </a:rPr>
              <a:t>исло </a:t>
            </a:r>
            <a:r>
              <a:rPr lang="ru-RU" sz="3200" b="1" dirty="0">
                <a:solidFill>
                  <a:schemeClr val="bg1"/>
                </a:solidFill>
                <a:latin typeface="+mn-lt"/>
              </a:rPr>
              <a:t>людей, не имеющих финансовой возможности обеспечить себе здоровое питание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355" y="1351420"/>
            <a:ext cx="2809875" cy="162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верх 5"/>
          <p:cNvSpPr/>
          <p:nvPr/>
        </p:nvSpPr>
        <p:spPr>
          <a:xfrm>
            <a:off x="1725105" y="3544479"/>
            <a:ext cx="1743958" cy="3063710"/>
          </a:xfrm>
          <a:prstGeom prst="upArrow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ru-RU" sz="2400" dirty="0"/>
              <a:t>Увеличилось на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112 </a:t>
            </a:r>
            <a:r>
              <a:rPr lang="ru-RU" sz="2400" dirty="0"/>
              <a:t>млн. чел.</a:t>
            </a:r>
          </a:p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00885" y="1502151"/>
            <a:ext cx="3592398" cy="1910352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СОСТАВЛЯЕТ </a:t>
            </a:r>
            <a:br>
              <a:rPr lang="ru-RU" sz="2400" dirty="0" smtClean="0"/>
            </a:br>
            <a:r>
              <a:rPr lang="ru-RU" sz="2400" dirty="0" smtClean="0"/>
              <a:t>3,1 МЛРД. ЧЕЛ.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8935" y="1426785"/>
            <a:ext cx="4015819" cy="147804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доля белорусов, которые не могут позволить себе здоровое питание, </a:t>
            </a:r>
            <a:r>
              <a:rPr lang="ru-RU" dirty="0"/>
              <a:t>– </a:t>
            </a:r>
            <a:r>
              <a:rPr lang="ru-RU" b="1" dirty="0"/>
              <a:t>одна из наименьших в мире</a:t>
            </a:r>
            <a:r>
              <a:rPr lang="ru-RU" dirty="0"/>
              <a:t> </a:t>
            </a:r>
            <a:r>
              <a:rPr lang="ru-RU" b="1" dirty="0"/>
              <a:t>(0,2 %)</a:t>
            </a:r>
            <a:endParaRPr lang="ru-RU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804832300"/>
              </p:ext>
            </p:extLst>
          </p:nvPr>
        </p:nvGraphicFramePr>
        <p:xfrm>
          <a:off x="5383096" y="3544479"/>
          <a:ext cx="5766717" cy="2942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042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859" y="12002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РОСТ ЦЕН В ЕВРОСОЮЗЕ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903" y="120028"/>
            <a:ext cx="3000866" cy="2274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/>
          <p:cNvSpPr/>
          <p:nvPr/>
        </p:nvSpPr>
        <p:spPr>
          <a:xfrm>
            <a:off x="1555423" y="2431543"/>
            <a:ext cx="1743958" cy="3063710"/>
          </a:xfrm>
          <a:prstGeom prst="upArrow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ru-RU" sz="2400" dirty="0" smtClean="0"/>
              <a:t>Сливочное масло на 80%</a:t>
            </a:r>
            <a:endParaRPr lang="ru-RU" sz="2400" dirty="0"/>
          </a:p>
          <a:p>
            <a:pPr algn="ctr"/>
            <a:endParaRPr lang="ru-RU" dirty="0"/>
          </a:p>
        </p:txBody>
      </p:sp>
      <p:sp>
        <p:nvSpPr>
          <p:cNvPr id="6" name="Стрелка вверх 5"/>
          <p:cNvSpPr/>
          <p:nvPr/>
        </p:nvSpPr>
        <p:spPr>
          <a:xfrm>
            <a:off x="3299381" y="2431543"/>
            <a:ext cx="1743958" cy="3063710"/>
          </a:xfrm>
          <a:prstGeom prst="upArrow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ru-RU" sz="2400" dirty="0" smtClean="0"/>
              <a:t>Сухое молоко </a:t>
            </a:r>
            <a:br>
              <a:rPr lang="ru-RU" sz="2400" dirty="0" smtClean="0"/>
            </a:br>
            <a:r>
              <a:rPr lang="ru-RU" sz="2400" dirty="0" smtClean="0"/>
              <a:t>на 50%</a:t>
            </a:r>
            <a:endParaRPr lang="ru-RU" sz="2400" dirty="0"/>
          </a:p>
          <a:p>
            <a:pPr algn="ctr"/>
            <a:endParaRPr lang="ru-RU" dirty="0"/>
          </a:p>
        </p:txBody>
      </p:sp>
      <p:sp>
        <p:nvSpPr>
          <p:cNvPr id="7" name="Стрелка вверх 6"/>
          <p:cNvSpPr/>
          <p:nvPr/>
        </p:nvSpPr>
        <p:spPr>
          <a:xfrm>
            <a:off x="5043339" y="2431543"/>
            <a:ext cx="1743958" cy="3063710"/>
          </a:xfrm>
          <a:prstGeom prst="upArrow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ru-RU" sz="2400" dirty="0" smtClean="0"/>
              <a:t>Говядина </a:t>
            </a:r>
            <a:br>
              <a:rPr lang="ru-RU" sz="2400" dirty="0" smtClean="0"/>
            </a:br>
            <a:r>
              <a:rPr lang="ru-RU" sz="2400" dirty="0" smtClean="0"/>
              <a:t>на 28%</a:t>
            </a:r>
            <a:endParaRPr lang="ru-RU" sz="2400" dirty="0"/>
          </a:p>
          <a:p>
            <a:pPr algn="ctr"/>
            <a:endParaRPr lang="ru-RU" dirty="0"/>
          </a:p>
        </p:txBody>
      </p:sp>
      <p:sp>
        <p:nvSpPr>
          <p:cNvPr id="8" name="Стрелка вверх 7"/>
          <p:cNvSpPr/>
          <p:nvPr/>
        </p:nvSpPr>
        <p:spPr>
          <a:xfrm>
            <a:off x="6787297" y="2431543"/>
            <a:ext cx="1743958" cy="3063710"/>
          </a:xfrm>
          <a:prstGeom prst="upArrow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ru-RU" sz="2000" dirty="0" smtClean="0"/>
              <a:t>Продуктовая корзина </a:t>
            </a:r>
            <a:br>
              <a:rPr lang="ru-RU" sz="2000" dirty="0" smtClean="0"/>
            </a:br>
            <a:r>
              <a:rPr lang="ru-RU" sz="2000" dirty="0" smtClean="0"/>
              <a:t>в Германии на 8 %</a:t>
            </a:r>
            <a:endParaRPr lang="ru-RU" sz="2000" dirty="0"/>
          </a:p>
          <a:p>
            <a:pPr algn="ctr"/>
            <a:endParaRPr lang="ru-RU" sz="1600" dirty="0"/>
          </a:p>
        </p:txBody>
      </p:sp>
      <p:sp>
        <p:nvSpPr>
          <p:cNvPr id="9" name="Стрелка вверх 8"/>
          <p:cNvSpPr/>
          <p:nvPr/>
        </p:nvSpPr>
        <p:spPr>
          <a:xfrm>
            <a:off x="8531255" y="2431543"/>
            <a:ext cx="1743958" cy="3063710"/>
          </a:xfrm>
          <a:prstGeom prst="upArrow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ru-RU" sz="2000" dirty="0" smtClean="0"/>
              <a:t>Продуктовая корзина </a:t>
            </a:r>
            <a:br>
              <a:rPr lang="ru-RU" sz="2000" dirty="0" smtClean="0"/>
            </a:br>
            <a:r>
              <a:rPr lang="ru-RU" sz="2000" dirty="0" smtClean="0"/>
              <a:t>в Прибалтике на 20 %</a:t>
            </a:r>
            <a:endParaRPr lang="ru-RU" sz="2000" dirty="0"/>
          </a:p>
          <a:p>
            <a:pPr algn="ctr"/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91730" y="5859036"/>
            <a:ext cx="7447175" cy="62216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30 % британцев стали экономить на еде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840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957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НАРУШЕНИЕ ПРОДОВОЛЬСТВЕННО-ЛОГИСТИЧЕСКИХ ЦЕПОЧЕК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38657127"/>
              </p:ext>
            </p:extLst>
          </p:nvPr>
        </p:nvGraphicFramePr>
        <p:xfrm>
          <a:off x="690318" y="1164368"/>
          <a:ext cx="3328447" cy="285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7940331"/>
              </p:ext>
            </p:extLst>
          </p:nvPr>
        </p:nvGraphicFramePr>
        <p:xfrm>
          <a:off x="4431776" y="1244966"/>
          <a:ext cx="3328447" cy="285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4637051"/>
              </p:ext>
            </p:extLst>
          </p:nvPr>
        </p:nvGraphicFramePr>
        <p:xfrm>
          <a:off x="8173234" y="1010242"/>
          <a:ext cx="3328447" cy="285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276223626"/>
              </p:ext>
            </p:extLst>
          </p:nvPr>
        </p:nvGraphicFramePr>
        <p:xfrm>
          <a:off x="2547202" y="3866564"/>
          <a:ext cx="3328447" cy="285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437623246"/>
              </p:ext>
            </p:extLst>
          </p:nvPr>
        </p:nvGraphicFramePr>
        <p:xfrm>
          <a:off x="6791229" y="3762869"/>
          <a:ext cx="3328447" cy="285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9589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159933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+mn-lt"/>
              </a:rPr>
              <a:t>ПРОДОВОЛЬСТВЕННАЯ БЕЗОПАСНОСТЬ</a:t>
            </a:r>
            <a:endParaRPr lang="ru-RU" sz="5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4083" y="882821"/>
            <a:ext cx="3487918" cy="13419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Аграрным сектором республики  создаётся 7% внутреннего валового продукта.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84083" y="2317264"/>
            <a:ext cx="3487918" cy="13419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Производство пищевых продуктов формирует еще 5% внутреннего валового продукта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70002804"/>
              </p:ext>
            </p:extLst>
          </p:nvPr>
        </p:nvGraphicFramePr>
        <p:xfrm>
          <a:off x="5128181" y="824840"/>
          <a:ext cx="6068767" cy="2799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477288967"/>
              </p:ext>
            </p:extLst>
          </p:nvPr>
        </p:nvGraphicFramePr>
        <p:xfrm>
          <a:off x="5128181" y="3544479"/>
          <a:ext cx="6266730" cy="3128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047209855"/>
              </p:ext>
            </p:extLst>
          </p:nvPr>
        </p:nvGraphicFramePr>
        <p:xfrm>
          <a:off x="-305323" y="3624602"/>
          <a:ext cx="6266730" cy="3128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873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159933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+mn-lt"/>
              </a:rPr>
              <a:t>ПРОДОВОЛЬСТВЕННАЯ БЕЗОПАСНОСТЬ</a:t>
            </a:r>
            <a:endParaRPr lang="ru-RU" sz="5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4083" y="873394"/>
            <a:ext cx="3487918" cy="13419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Аграрным сектором Витебской области создаётся 13% валового регионального продукта.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84083" y="2345545"/>
            <a:ext cx="3487918" cy="13419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Производство пищевых продуктов составляет 6% внутреннего валового продукта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05922119"/>
              </p:ext>
            </p:extLst>
          </p:nvPr>
        </p:nvGraphicFramePr>
        <p:xfrm>
          <a:off x="5420412" y="873395"/>
          <a:ext cx="5936792" cy="2671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530217892"/>
              </p:ext>
            </p:extLst>
          </p:nvPr>
        </p:nvGraphicFramePr>
        <p:xfrm>
          <a:off x="5561814" y="3544479"/>
          <a:ext cx="5936792" cy="3128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27434621"/>
              </p:ext>
            </p:extLst>
          </p:nvPr>
        </p:nvGraphicFramePr>
        <p:xfrm>
          <a:off x="-305323" y="3624602"/>
          <a:ext cx="6266730" cy="3128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192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159933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+mn-lt"/>
              </a:rPr>
              <a:t>ПРОДОВОЛЬСТВЕННАЯ БЕЗОПАСНОСТЬ</a:t>
            </a:r>
            <a:endParaRPr lang="ru-RU" sz="5400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05029189"/>
              </p:ext>
            </p:extLst>
          </p:nvPr>
        </p:nvGraphicFramePr>
        <p:xfrm>
          <a:off x="527899" y="863972"/>
          <a:ext cx="5637230" cy="4889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96613786"/>
              </p:ext>
            </p:extLst>
          </p:nvPr>
        </p:nvGraphicFramePr>
        <p:xfrm>
          <a:off x="5916891" y="863972"/>
          <a:ext cx="5637230" cy="4889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82804" y="5753253"/>
            <a:ext cx="5806910" cy="9963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Республике Беларусь на сельских территориях проживает 22% населения, численность работников </a:t>
            </a:r>
            <a:br>
              <a:rPr lang="ru-RU" dirty="0" smtClean="0"/>
            </a:br>
            <a:r>
              <a:rPr lang="ru-RU" dirty="0" smtClean="0"/>
              <a:t>243 тысячи человек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65129" y="5753252"/>
            <a:ext cx="5806910" cy="9963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Витебской области на сельских территориях проживает 22% населения, численность работников </a:t>
            </a:r>
            <a:br>
              <a:rPr lang="ru-RU" dirty="0" smtClean="0"/>
            </a:br>
            <a:r>
              <a:rPr lang="ru-RU" dirty="0" smtClean="0"/>
              <a:t>34,6 тысячи человек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755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100" y="769361"/>
            <a:ext cx="4324807" cy="2806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58" y="3749423"/>
            <a:ext cx="4517049" cy="2971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159933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СОСТОЯНИЕ ПРОДОВОЛЬСТВЕННОЙ БЕЗОПАСНОСТИ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5" b="10679"/>
          <a:stretch/>
        </p:blipFill>
        <p:spPr>
          <a:xfrm>
            <a:off x="6825006" y="678778"/>
            <a:ext cx="4470202" cy="289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374" y="3749423"/>
            <a:ext cx="4426833" cy="2922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вал 8"/>
          <p:cNvSpPr/>
          <p:nvPr/>
        </p:nvSpPr>
        <p:spPr>
          <a:xfrm>
            <a:off x="4159054" y="2602224"/>
            <a:ext cx="4081806" cy="2121031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1990-1994</a:t>
            </a:r>
            <a:endParaRPr lang="ru-RU" sz="32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1783C-24BF-4B52-B704-7F619350604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513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</TotalTime>
  <Words>2165</Words>
  <Application>Microsoft Office PowerPoint</Application>
  <PresentationFormat>Широкоэкранный</PresentationFormat>
  <Paragraphs>263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Тема Office</vt:lpstr>
      <vt:lpstr>ПРОДОВОЛЬСТВЕННАЯ БЕЗОПАСНОСТЬ  В РЕСПУБЛИКЕ БЕЛАРУСЬ В УСЛОВИЯХ ЭКОНОМИЧЕСКИХ САНКЦИЙ</vt:lpstr>
      <vt:lpstr>ГОЛОД В МИРЕ</vt:lpstr>
      <vt:lpstr>Число людей, не имеющих финансовой возможности обеспечить себе здоровое питание</vt:lpstr>
      <vt:lpstr>РОСТ ЦЕН В ЕВРОСОЮЗЕ</vt:lpstr>
      <vt:lpstr>НАРУШЕНИЕ ПРОДОВОЛЬСТВЕННО-ЛОГИСТИЧЕСКИХ ЦЕПОЧЕК</vt:lpstr>
      <vt:lpstr>ПРОДОВОЛЬСТВЕННАЯ БЕЗОПАСНОСТЬ</vt:lpstr>
      <vt:lpstr>ПРОДОВОЛЬСТВЕННАЯ БЕЗОПАСНОСТЬ</vt:lpstr>
      <vt:lpstr>ПРОДОВОЛЬСТВЕННАЯ БЕЗОПАСНОСТЬ</vt:lpstr>
      <vt:lpstr>СОСТОЯНИЕ ПРОДОВОЛЬСТВЕННОЙ БЕЗОПАСНОСТИ</vt:lpstr>
      <vt:lpstr>СОСТОЯНИЕ ПРОДОВОЛЬСТВЕННОЙ БЕЗОПАСНОСТИ</vt:lpstr>
      <vt:lpstr>СОСТОЯНИЕ ПРОДОВОЛЬСТВЕННОЙ БЕЗОПАСНОСТИ</vt:lpstr>
      <vt:lpstr>Презентация PowerPoint</vt:lpstr>
      <vt:lpstr>Производство основных видов сельскохозяйственной продукции</vt:lpstr>
      <vt:lpstr>Производство основных видов сельскохозяйственной продукции</vt:lpstr>
      <vt:lpstr>Предварительные итоги уборочной компании</vt:lpstr>
      <vt:lpstr>Внешняя торговля сельскохозяйственной продукцией</vt:lpstr>
      <vt:lpstr>Внешняя торговля сельскохозяйственной продукцией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82</cp:revision>
  <dcterms:created xsi:type="dcterms:W3CDTF">2021-06-25T08:48:03Z</dcterms:created>
  <dcterms:modified xsi:type="dcterms:W3CDTF">2022-10-17T07:03:42Z</dcterms:modified>
</cp:coreProperties>
</file>